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0691813" cy="7559675"/>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CFCB5"/>
    <a:srgbClr val="99FFCC"/>
    <a:srgbClr val="00FF99"/>
    <a:srgbClr val="66FFFF"/>
    <a:srgbClr val="00CC00"/>
    <a:srgbClr val="CCFF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660" autoAdjust="0"/>
  </p:normalViewPr>
  <p:slideViewPr>
    <p:cSldViewPr snapToGrid="0">
      <p:cViewPr varScale="1">
        <p:scale>
          <a:sx n="67" d="100"/>
          <a:sy n="67" d="100"/>
        </p:scale>
        <p:origin x="1092" y="84"/>
      </p:cViewPr>
      <p:guideLst>
        <p:guide orient="horz" pos="2381"/>
        <p:guide pos="3367"/>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EB71322-679D-4D71-B8A1-77719A06ECF6}" type="datetimeFigureOut">
              <a:rPr kumimoji="1" lang="ja-JP" altLang="en-US" smtClean="0"/>
              <a:t>2021/6/10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3264151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EB71322-679D-4D71-B8A1-77719A06ECF6}" type="datetimeFigureOut">
              <a:rPr kumimoji="1" lang="ja-JP" altLang="en-US" smtClean="0"/>
              <a:t>2021/6/10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1295781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EB71322-679D-4D71-B8A1-77719A06ECF6}" type="datetimeFigureOut">
              <a:rPr kumimoji="1" lang="ja-JP" altLang="en-US" smtClean="0"/>
              <a:t>2021/6/10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548297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EB71322-679D-4D71-B8A1-77719A06ECF6}" type="datetimeFigureOut">
              <a:rPr kumimoji="1" lang="ja-JP" altLang="en-US" smtClean="0"/>
              <a:t>2021/6/10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2103134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EB71322-679D-4D71-B8A1-77719A06ECF6}" type="datetimeFigureOut">
              <a:rPr kumimoji="1" lang="ja-JP" altLang="en-US" smtClean="0"/>
              <a:t>2021/6/10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1595960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EB71322-679D-4D71-B8A1-77719A06ECF6}" type="datetimeFigureOut">
              <a:rPr kumimoji="1" lang="ja-JP" altLang="en-US" smtClean="0"/>
              <a:t>2021/6/10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6148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EB71322-679D-4D71-B8A1-77719A06ECF6}" type="datetimeFigureOut">
              <a:rPr kumimoji="1" lang="ja-JP" altLang="en-US" smtClean="0"/>
              <a:t>2021/6/10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4120512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EB71322-679D-4D71-B8A1-77719A06ECF6}" type="datetimeFigureOut">
              <a:rPr kumimoji="1" lang="ja-JP" altLang="en-US" smtClean="0"/>
              <a:t>2021/6/10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1172862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71322-679D-4D71-B8A1-77719A06ECF6}" type="datetimeFigureOut">
              <a:rPr kumimoji="1" lang="ja-JP" altLang="en-US" smtClean="0"/>
              <a:t>2021/6/10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3103128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EB71322-679D-4D71-B8A1-77719A06ECF6}" type="datetimeFigureOut">
              <a:rPr kumimoji="1" lang="ja-JP" altLang="en-US" smtClean="0"/>
              <a:t>2021/6/10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2050054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smtClean="0"/>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EB71322-679D-4D71-B8A1-77719A06ECF6}" type="datetimeFigureOut">
              <a:rPr kumimoji="1" lang="ja-JP" altLang="en-US" smtClean="0"/>
              <a:t>2021/6/10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1593820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9CFCB5"/>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1EB71322-679D-4D71-B8A1-77719A06ECF6}" type="datetimeFigureOut">
              <a:rPr kumimoji="1" lang="ja-JP" altLang="en-US" smtClean="0"/>
              <a:t>2021/6/10</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13572629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正方形/長方形 4"/>
          <p:cNvSpPr/>
          <p:nvPr/>
        </p:nvSpPr>
        <p:spPr>
          <a:xfrm>
            <a:off x="3480478" y="-11750"/>
            <a:ext cx="3600000" cy="756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6" name="正方形/長方形 5"/>
          <p:cNvSpPr/>
          <p:nvPr/>
        </p:nvSpPr>
        <p:spPr>
          <a:xfrm>
            <a:off x="0" y="-325"/>
            <a:ext cx="3492000" cy="756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7" name="テキスト ボックス 6"/>
          <p:cNvSpPr txBox="1"/>
          <p:nvPr/>
        </p:nvSpPr>
        <p:spPr>
          <a:xfrm>
            <a:off x="7833942" y="1281737"/>
            <a:ext cx="2663301" cy="307777"/>
          </a:xfrm>
          <a:prstGeom prst="rect">
            <a:avLst/>
          </a:prstGeom>
          <a:noFill/>
        </p:spPr>
        <p:txBody>
          <a:bodyPr wrap="square" rtlCol="0">
            <a:spAutoFit/>
          </a:bodyPr>
          <a:lstStyle/>
          <a:p>
            <a:r>
              <a:rPr kumimoji="1" lang="ja-JP" altLang="en-US" sz="1400" b="1" dirty="0" smtClean="0">
                <a:solidFill>
                  <a:srgbClr val="00B050"/>
                </a:solidFill>
                <a:latin typeface="HG丸ｺﾞｼｯｸM-PRO" panose="020F0600000000000000" pitchFamily="50" charset="-128"/>
                <a:ea typeface="HG丸ｺﾞｼｯｸM-PRO" panose="020F0600000000000000" pitchFamily="50" charset="-128"/>
              </a:rPr>
              <a:t>通所リハビリテーション</a:t>
            </a:r>
            <a:endParaRPr kumimoji="1" lang="en-US" altLang="ja-JP" sz="1400" b="1" dirty="0" smtClean="0">
              <a:solidFill>
                <a:srgbClr val="00B050"/>
              </a:solidFill>
              <a:latin typeface="HG丸ｺﾞｼｯｸM-PRO" panose="020F0600000000000000" pitchFamily="50" charset="-128"/>
              <a:ea typeface="HG丸ｺﾞｼｯｸM-PRO" panose="020F0600000000000000" pitchFamily="50" charset="-128"/>
            </a:endParaRPr>
          </a:p>
        </p:txBody>
      </p:sp>
      <p:pic>
        <p:nvPicPr>
          <p:cNvPr id="11" name="図 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37117" y="1682111"/>
            <a:ext cx="3509485" cy="2514479"/>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
        <p:nvSpPr>
          <p:cNvPr id="13" name="テキスト ボックス 12"/>
          <p:cNvSpPr txBox="1"/>
          <p:nvPr/>
        </p:nvSpPr>
        <p:spPr>
          <a:xfrm>
            <a:off x="7233982" y="6169520"/>
            <a:ext cx="3561537" cy="523220"/>
          </a:xfrm>
          <a:prstGeom prst="rect">
            <a:avLst/>
          </a:prstGeom>
          <a:noFill/>
        </p:spPr>
        <p:txBody>
          <a:bodyPr wrap="square" rtlCol="0">
            <a:spAutoFit/>
          </a:bodyPr>
          <a:lstStyle/>
          <a:p>
            <a:r>
              <a:rPr kumimoji="1" lang="ja-JP" altLang="en-US" sz="1400" dirty="0" smtClean="0">
                <a:latin typeface="AR P丸ゴシック体M" panose="020B0600010101010101" pitchFamily="50" charset="-128"/>
                <a:ea typeface="AR P丸ゴシック体M" panose="020B0600010101010101" pitchFamily="50" charset="-128"/>
              </a:rPr>
              <a:t>営業日　 </a:t>
            </a:r>
            <a:r>
              <a:rPr kumimoji="1" lang="en-US" altLang="ja-JP" sz="1400" dirty="0" smtClean="0">
                <a:latin typeface="AR P丸ゴシック体M" panose="020B0600010101010101" pitchFamily="50" charset="-128"/>
                <a:ea typeface="AR P丸ゴシック体M" panose="020B0600010101010101" pitchFamily="50" charset="-128"/>
              </a:rPr>
              <a:t>/</a:t>
            </a:r>
            <a:r>
              <a:rPr kumimoji="1" lang="ja-JP" altLang="en-US" sz="1400" dirty="0" smtClean="0">
                <a:latin typeface="AR P丸ゴシック体M" panose="020B0600010101010101" pitchFamily="50" charset="-128"/>
                <a:ea typeface="AR P丸ゴシック体M" panose="020B0600010101010101" pitchFamily="50" charset="-128"/>
              </a:rPr>
              <a:t>　月曜日～金曜日</a:t>
            </a:r>
            <a:endParaRPr kumimoji="1" lang="en-US" altLang="ja-JP" sz="1400" dirty="0" smtClean="0">
              <a:latin typeface="AR P丸ゴシック体M" panose="020B0600010101010101" pitchFamily="50" charset="-128"/>
              <a:ea typeface="AR P丸ゴシック体M" panose="020B0600010101010101" pitchFamily="50" charset="-128"/>
            </a:endParaRPr>
          </a:p>
          <a:p>
            <a:r>
              <a:rPr lang="ja-JP" altLang="en-US" sz="1400" dirty="0" smtClean="0">
                <a:latin typeface="AR P丸ゴシック体M" panose="020B0600010101010101" pitchFamily="50" charset="-128"/>
                <a:ea typeface="AR P丸ゴシック体M" panose="020B0600010101010101" pitchFamily="50" charset="-128"/>
              </a:rPr>
              <a:t>（祝祭日、年末年始、夏季休暇を除く）</a:t>
            </a:r>
            <a:endParaRPr kumimoji="1" lang="ja-JP" altLang="en-US" sz="1400" dirty="0">
              <a:latin typeface="AR P丸ゴシック体M" panose="020B0600010101010101" pitchFamily="50" charset="-128"/>
              <a:ea typeface="AR P丸ゴシック体M" panose="020B0600010101010101" pitchFamily="50" charset="-128"/>
            </a:endParaRPr>
          </a:p>
        </p:txBody>
      </p:sp>
      <p:sp>
        <p:nvSpPr>
          <p:cNvPr id="14" name="テキスト ボックス 13"/>
          <p:cNvSpPr txBox="1"/>
          <p:nvPr/>
        </p:nvSpPr>
        <p:spPr>
          <a:xfrm>
            <a:off x="7224091" y="6831240"/>
            <a:ext cx="3037607" cy="307777"/>
          </a:xfrm>
          <a:prstGeom prst="rect">
            <a:avLst/>
          </a:prstGeom>
          <a:noFill/>
        </p:spPr>
        <p:txBody>
          <a:bodyPr wrap="square" rtlCol="0">
            <a:spAutoFit/>
          </a:bodyPr>
          <a:lstStyle/>
          <a:p>
            <a:r>
              <a:rPr kumimoji="1" lang="ja-JP" altLang="en-US" sz="1400" dirty="0" smtClean="0">
                <a:latin typeface="AR P丸ゴシック体M" panose="020B0600010101010101" pitchFamily="50" charset="-128"/>
                <a:ea typeface="AR P丸ゴシック体M" panose="020B0600010101010101" pitchFamily="50" charset="-128"/>
              </a:rPr>
              <a:t>営業時間 </a:t>
            </a:r>
            <a:r>
              <a:rPr kumimoji="1" lang="en-US" altLang="ja-JP" sz="1400" dirty="0" smtClean="0">
                <a:latin typeface="AR P丸ゴシック体M" panose="020B0600010101010101" pitchFamily="50" charset="-128"/>
                <a:ea typeface="AR P丸ゴシック体M" panose="020B0600010101010101" pitchFamily="50" charset="-128"/>
              </a:rPr>
              <a:t>/</a:t>
            </a:r>
            <a:r>
              <a:rPr lang="ja-JP" altLang="en-US" sz="1400" dirty="0">
                <a:latin typeface="AR P丸ゴシック体M" panose="020B0600010101010101" pitchFamily="50" charset="-128"/>
                <a:ea typeface="AR P丸ゴシック体M" panose="020B0600010101010101" pitchFamily="50" charset="-128"/>
              </a:rPr>
              <a:t> </a:t>
            </a:r>
            <a:r>
              <a:rPr lang="en-US" altLang="ja-JP" sz="1400" dirty="0" smtClean="0">
                <a:latin typeface="AR P丸ゴシック体M" panose="020B0600010101010101" pitchFamily="50" charset="-128"/>
                <a:ea typeface="AR P丸ゴシック体M" panose="020B0600010101010101" pitchFamily="50" charset="-128"/>
              </a:rPr>
              <a:t>8:45</a:t>
            </a:r>
            <a:r>
              <a:rPr lang="ja-JP" altLang="en-US" sz="1400" dirty="0" smtClean="0">
                <a:latin typeface="AR P丸ゴシック体M" panose="020B0600010101010101" pitchFamily="50" charset="-128"/>
                <a:ea typeface="AR P丸ゴシック体M" panose="020B0600010101010101" pitchFamily="50" charset="-128"/>
              </a:rPr>
              <a:t>～</a:t>
            </a:r>
            <a:r>
              <a:rPr lang="en-US" altLang="ja-JP" sz="1400" dirty="0" smtClean="0">
                <a:latin typeface="AR P丸ゴシック体M" panose="020B0600010101010101" pitchFamily="50" charset="-128"/>
                <a:ea typeface="AR P丸ゴシック体M" panose="020B0600010101010101" pitchFamily="50" charset="-128"/>
              </a:rPr>
              <a:t>17:00</a:t>
            </a:r>
            <a:endParaRPr kumimoji="1" lang="ja-JP" altLang="en-US" sz="1400" dirty="0">
              <a:latin typeface="AR P丸ゴシック体M" panose="020B0600010101010101" pitchFamily="50" charset="-128"/>
              <a:ea typeface="AR P丸ゴシック体M" panose="020B0600010101010101" pitchFamily="50" charset="-128"/>
            </a:endParaRPr>
          </a:p>
        </p:txBody>
      </p:sp>
      <p:pic>
        <p:nvPicPr>
          <p:cNvPr id="16" name="図 1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1621" y="4896628"/>
            <a:ext cx="3225352" cy="1866622"/>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3686031" y="4365638"/>
            <a:ext cx="3063223" cy="307777"/>
          </a:xfrm>
          <a:prstGeom prst="rect">
            <a:avLst/>
          </a:prstGeom>
          <a:noFill/>
        </p:spPr>
        <p:txBody>
          <a:bodyPr wrap="square" rtlCol="0">
            <a:spAutoFit/>
          </a:bodyPr>
          <a:lstStyle/>
          <a:p>
            <a:r>
              <a:rPr kumimoji="1" lang="ja-JP" altLang="en-US" sz="1400" b="1" dirty="0" smtClean="0">
                <a:latin typeface="AR P丸ゴシック体M" panose="020B0600010101010101" pitchFamily="50" charset="-128"/>
                <a:ea typeface="AR P丸ゴシック体M" panose="020B0600010101010101" pitchFamily="50" charset="-128"/>
              </a:rPr>
              <a:t>アクセスマップ</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24" name="テキスト ボックス 23"/>
          <p:cNvSpPr txBox="1"/>
          <p:nvPr/>
        </p:nvSpPr>
        <p:spPr>
          <a:xfrm>
            <a:off x="3876925" y="6891846"/>
            <a:ext cx="2790634" cy="338554"/>
          </a:xfrm>
          <a:prstGeom prst="rect">
            <a:avLst/>
          </a:prstGeom>
          <a:noFill/>
        </p:spPr>
        <p:txBody>
          <a:bodyPr wrap="square" rtlCol="0">
            <a:spAutoFit/>
          </a:bodyPr>
          <a:lstStyle/>
          <a:p>
            <a:r>
              <a:rPr lang="ja-JP" altLang="en-US" sz="1600" b="1" dirty="0" smtClean="0">
                <a:solidFill>
                  <a:srgbClr val="FF0000"/>
                </a:solidFill>
                <a:latin typeface="AR P丸ゴシック体M" panose="020B0600010101010101" pitchFamily="50" charset="-128"/>
                <a:ea typeface="AR P丸ゴシック体M" panose="020B0600010101010101" pitchFamily="50" charset="-128"/>
              </a:rPr>
              <a:t>見学だけでも受付けています。</a:t>
            </a:r>
            <a:endParaRPr lang="en-US" altLang="ja-JP" sz="1600" b="1" dirty="0" smtClean="0">
              <a:solidFill>
                <a:srgbClr val="FF0000"/>
              </a:solidFill>
              <a:latin typeface="AR P丸ゴシック体M" panose="020B0600010101010101" pitchFamily="50" charset="-128"/>
              <a:ea typeface="AR P丸ゴシック体M" panose="020B0600010101010101" pitchFamily="50" charset="-128"/>
            </a:endParaRPr>
          </a:p>
        </p:txBody>
      </p:sp>
      <p:sp>
        <p:nvSpPr>
          <p:cNvPr id="25" name="テキスト ボックス 24"/>
          <p:cNvSpPr txBox="1"/>
          <p:nvPr/>
        </p:nvSpPr>
        <p:spPr>
          <a:xfrm>
            <a:off x="127832" y="120728"/>
            <a:ext cx="3167006" cy="615553"/>
          </a:xfrm>
          <a:prstGeom prst="rect">
            <a:avLst/>
          </a:prstGeom>
          <a:noFill/>
        </p:spPr>
        <p:txBody>
          <a:bodyPr wrap="square" rtlCol="0">
            <a:spAutoFit/>
          </a:bodyPr>
          <a:lstStyle/>
          <a:p>
            <a:r>
              <a:rPr kumimoji="1" lang="ja-JP" altLang="en-US" sz="1400" b="1" dirty="0" smtClean="0">
                <a:latin typeface="AR P丸ゴシック体M" panose="020B0600010101010101" pitchFamily="50" charset="-128"/>
                <a:ea typeface="AR P丸ゴシック体M" panose="020B0600010101010101" pitchFamily="50" charset="-128"/>
              </a:rPr>
              <a:t>ご利用料金　（</a:t>
            </a:r>
            <a:r>
              <a:rPr kumimoji="1" lang="en-US" altLang="ja-JP" sz="1400" b="1" dirty="0" smtClean="0">
                <a:latin typeface="AR P丸ゴシック体M" panose="020B0600010101010101" pitchFamily="50" charset="-128"/>
                <a:ea typeface="AR P丸ゴシック体M" panose="020B0600010101010101" pitchFamily="50" charset="-128"/>
              </a:rPr>
              <a:t>R3.4</a:t>
            </a:r>
            <a:r>
              <a:rPr kumimoji="1" lang="ja-JP" altLang="en-US" sz="1400" b="1" dirty="0" smtClean="0">
                <a:latin typeface="AR P丸ゴシック体M" panose="020B0600010101010101" pitchFamily="50" charset="-128"/>
                <a:ea typeface="AR P丸ゴシック体M" panose="020B0600010101010101" pitchFamily="50" charset="-128"/>
              </a:rPr>
              <a:t>現在</a:t>
            </a:r>
            <a:r>
              <a:rPr kumimoji="1" lang="ja-JP" altLang="en-US" sz="1400" b="1" dirty="0" smtClean="0">
                <a:latin typeface="AR P丸ゴシック体M" panose="020B0600010101010101" pitchFamily="50" charset="-128"/>
                <a:ea typeface="AR P丸ゴシック体M" panose="020B0600010101010101" pitchFamily="50" charset="-128"/>
              </a:rPr>
              <a:t>）</a:t>
            </a:r>
            <a:endParaRPr kumimoji="1" lang="en-US" altLang="ja-JP" sz="1400" b="1" dirty="0" smtClean="0">
              <a:latin typeface="AR P丸ゴシック体M" panose="020B0600010101010101" pitchFamily="50" charset="-128"/>
              <a:ea typeface="AR P丸ゴシック体M" panose="020B0600010101010101" pitchFamily="50" charset="-128"/>
            </a:endParaRPr>
          </a:p>
          <a:p>
            <a:r>
              <a:rPr kumimoji="1" lang="en-US" altLang="ja-JP" sz="1000" b="1" dirty="0" smtClean="0">
                <a:latin typeface="AR P丸ゴシック体M" panose="020B0600010101010101" pitchFamily="50" charset="-128"/>
                <a:ea typeface="AR P丸ゴシック体M" panose="020B0600010101010101" pitchFamily="50" charset="-128"/>
              </a:rPr>
              <a:t>※1</a:t>
            </a:r>
            <a:r>
              <a:rPr kumimoji="1" lang="ja-JP" altLang="en-US" sz="1000" b="1" dirty="0" smtClean="0">
                <a:latin typeface="AR P丸ゴシック体M" panose="020B0600010101010101" pitchFamily="50" charset="-128"/>
                <a:ea typeface="AR P丸ゴシック体M" panose="020B0600010101010101" pitchFamily="50" charset="-128"/>
              </a:rPr>
              <a:t>割負担の場合で記載してあります。</a:t>
            </a:r>
            <a:endParaRPr kumimoji="1" lang="en-US" altLang="ja-JP" sz="1000" b="1" dirty="0" smtClean="0">
              <a:latin typeface="AR P丸ゴシック体M" panose="020B0600010101010101" pitchFamily="50" charset="-128"/>
              <a:ea typeface="AR P丸ゴシック体M" panose="020B0600010101010101" pitchFamily="50" charset="-128"/>
            </a:endParaRPr>
          </a:p>
          <a:p>
            <a:r>
              <a:rPr lang="ja-JP" altLang="en-US" sz="1000" b="1" dirty="0" smtClean="0">
                <a:latin typeface="AR P丸ゴシック体M" panose="020B0600010101010101" pitchFamily="50" charset="-128"/>
                <a:ea typeface="AR P丸ゴシック体M" panose="020B0600010101010101" pitchFamily="50" charset="-128"/>
              </a:rPr>
              <a:t>負</a:t>
            </a:r>
            <a:r>
              <a:rPr kumimoji="1" lang="ja-JP" altLang="en-US" sz="1000" b="1" dirty="0" smtClean="0">
                <a:latin typeface="AR P丸ゴシック体M" panose="020B0600010101010101" pitchFamily="50" charset="-128"/>
                <a:ea typeface="AR P丸ゴシック体M" panose="020B0600010101010101" pitchFamily="50" charset="-128"/>
              </a:rPr>
              <a:t>担割合により異なります。</a:t>
            </a:r>
            <a:endParaRPr kumimoji="1" lang="ja-JP" altLang="en-US" sz="1000" b="1" dirty="0">
              <a:latin typeface="AR P丸ゴシック体M" panose="020B0600010101010101" pitchFamily="50" charset="-128"/>
              <a:ea typeface="AR P丸ゴシック体M" panose="020B0600010101010101" pitchFamily="50" charset="-128"/>
            </a:endParaRPr>
          </a:p>
        </p:txBody>
      </p:sp>
      <p:grpSp>
        <p:nvGrpSpPr>
          <p:cNvPr id="20" name="グループ化 19"/>
          <p:cNvGrpSpPr/>
          <p:nvPr/>
        </p:nvGrpSpPr>
        <p:grpSpPr>
          <a:xfrm>
            <a:off x="169198" y="704045"/>
            <a:ext cx="3602834" cy="307777"/>
            <a:chOff x="169198" y="551645"/>
            <a:chExt cx="3602834" cy="307777"/>
          </a:xfrm>
        </p:grpSpPr>
        <p:sp>
          <p:nvSpPr>
            <p:cNvPr id="26" name="正方形/長方形 25"/>
            <p:cNvSpPr/>
            <p:nvPr/>
          </p:nvSpPr>
          <p:spPr>
            <a:xfrm>
              <a:off x="169198" y="619780"/>
              <a:ext cx="180000" cy="180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accent6">
                    <a:lumMod val="60000"/>
                    <a:lumOff val="40000"/>
                  </a:schemeClr>
                </a:solidFill>
              </a:endParaRPr>
            </a:p>
          </p:txBody>
        </p:sp>
        <p:sp>
          <p:nvSpPr>
            <p:cNvPr id="27" name="テキスト ボックス 26"/>
            <p:cNvSpPr txBox="1"/>
            <p:nvPr/>
          </p:nvSpPr>
          <p:spPr>
            <a:xfrm>
              <a:off x="317804" y="551645"/>
              <a:ext cx="3454228" cy="307777"/>
            </a:xfrm>
            <a:prstGeom prst="rect">
              <a:avLst/>
            </a:prstGeom>
            <a:noFill/>
          </p:spPr>
          <p:txBody>
            <a:bodyPr wrap="square" rtlCol="0">
              <a:spAutoFit/>
            </a:bodyPr>
            <a:lstStyle/>
            <a:p>
              <a:r>
                <a:rPr kumimoji="1" lang="ja-JP" altLang="en-US" sz="1400" dirty="0" smtClean="0">
                  <a:latin typeface="AR P丸ゴシック体M" panose="020B0600010101010101" pitchFamily="50" charset="-128"/>
                  <a:ea typeface="AR P丸ゴシック体M" panose="020B0600010101010101" pitchFamily="50" charset="-128"/>
                </a:rPr>
                <a:t>介護予防通所リハビリ（</a:t>
              </a:r>
              <a:r>
                <a:rPr kumimoji="1" lang="en-US" altLang="ja-JP" sz="1400" dirty="0" smtClean="0">
                  <a:latin typeface="AR P丸ゴシック体M" panose="020B0600010101010101" pitchFamily="50" charset="-128"/>
                  <a:ea typeface="AR P丸ゴシック体M" panose="020B0600010101010101" pitchFamily="50" charset="-128"/>
                </a:rPr>
                <a:t>1</a:t>
              </a:r>
              <a:r>
                <a:rPr kumimoji="1" lang="ja-JP" altLang="en-US" sz="1400" dirty="0" smtClean="0">
                  <a:latin typeface="AR P丸ゴシック体M" panose="020B0600010101010101" pitchFamily="50" charset="-128"/>
                  <a:ea typeface="AR P丸ゴシック体M" panose="020B0600010101010101" pitchFamily="50" charset="-128"/>
                </a:rPr>
                <a:t>ヶ月あたり）</a:t>
              </a:r>
              <a:endParaRPr kumimoji="1" lang="ja-JP" altLang="en-US" sz="1400" dirty="0">
                <a:latin typeface="AR P丸ゴシック体M" panose="020B0600010101010101" pitchFamily="50" charset="-128"/>
                <a:ea typeface="AR P丸ゴシック体M" panose="020B0600010101010101" pitchFamily="50" charset="-128"/>
              </a:endParaRPr>
            </a:p>
          </p:txBody>
        </p:sp>
      </p:grpSp>
      <p:graphicFrame>
        <p:nvGraphicFramePr>
          <p:cNvPr id="30" name="表 29"/>
          <p:cNvGraphicFramePr>
            <a:graphicFrameLocks noGrp="1"/>
          </p:cNvGraphicFramePr>
          <p:nvPr>
            <p:extLst>
              <p:ext uri="{D42A27DB-BD31-4B8C-83A1-F6EECF244321}">
                <p14:modId xmlns:p14="http://schemas.microsoft.com/office/powerpoint/2010/main" val="2676856951"/>
              </p:ext>
            </p:extLst>
          </p:nvPr>
        </p:nvGraphicFramePr>
        <p:xfrm>
          <a:off x="265832" y="1053277"/>
          <a:ext cx="2880000" cy="548640"/>
        </p:xfrm>
        <a:graphic>
          <a:graphicData uri="http://schemas.openxmlformats.org/drawingml/2006/table">
            <a:tbl>
              <a:tblPr firstRow="1" bandRow="1">
                <a:tableStyleId>{5C22544A-7EE6-4342-B048-85BDC9FD1C3A}</a:tableStyleId>
              </a:tblPr>
              <a:tblGrid>
                <a:gridCol w="1330446"/>
                <a:gridCol w="1549554"/>
              </a:tblGrid>
              <a:tr h="240583">
                <a:tc>
                  <a:txBody>
                    <a:bodyPr/>
                    <a:lstStyle/>
                    <a:p>
                      <a:pPr algn="ctr"/>
                      <a:r>
                        <a:rPr kumimoji="1" lang="ja-JP" altLang="en-US" sz="1200" b="0" cap="none" spc="0" dirty="0" smtClean="0">
                          <a:ln>
                            <a:noFill/>
                          </a:ln>
                          <a:solidFill>
                            <a:schemeClr val="tx1"/>
                          </a:solidFill>
                          <a:effectLst/>
                          <a:latin typeface="+mn-ea"/>
                          <a:ea typeface="+mn-ea"/>
                        </a:rPr>
                        <a:t>要支援</a:t>
                      </a:r>
                      <a:r>
                        <a:rPr kumimoji="1" lang="en-US" altLang="ja-JP" sz="1200" b="0" cap="none" spc="0" dirty="0" smtClean="0">
                          <a:ln>
                            <a:noFill/>
                          </a:ln>
                          <a:solidFill>
                            <a:schemeClr val="tx1"/>
                          </a:solidFill>
                          <a:effectLst/>
                          <a:latin typeface="+mn-ea"/>
                          <a:ea typeface="+mn-ea"/>
                        </a:rPr>
                        <a:t>1</a:t>
                      </a:r>
                      <a:endParaRPr kumimoji="1" lang="ja-JP" altLang="en-US" sz="1200" b="0" cap="none" spc="0" dirty="0">
                        <a:ln>
                          <a:noFill/>
                        </a:ln>
                        <a:solidFill>
                          <a:schemeClr val="tx1"/>
                        </a:solidFill>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kumimoji="1" lang="en-US" altLang="ja-JP" sz="1200" b="0" cap="none" spc="0" dirty="0" smtClean="0">
                          <a:ln>
                            <a:noFill/>
                          </a:ln>
                          <a:solidFill>
                            <a:schemeClr val="tx1"/>
                          </a:solidFill>
                          <a:effectLst/>
                          <a:latin typeface="+mn-ea"/>
                          <a:ea typeface="+mn-ea"/>
                        </a:rPr>
                        <a:t>2053</a:t>
                      </a:r>
                      <a:r>
                        <a:rPr kumimoji="1" lang="ja-JP" altLang="en-US" sz="1200" b="0" cap="none" spc="0" dirty="0" smtClean="0">
                          <a:ln>
                            <a:noFill/>
                          </a:ln>
                          <a:solidFill>
                            <a:schemeClr val="tx1"/>
                          </a:solidFill>
                          <a:effectLst/>
                          <a:latin typeface="+mn-ea"/>
                          <a:ea typeface="+mn-ea"/>
                        </a:rPr>
                        <a:t>円</a:t>
                      </a:r>
                      <a:r>
                        <a:rPr kumimoji="1" lang="ja-JP" altLang="en-US" sz="1200" b="0" cap="none" spc="0" dirty="0" smtClean="0">
                          <a:ln>
                            <a:noFill/>
                          </a:ln>
                          <a:solidFill>
                            <a:schemeClr val="tx1"/>
                          </a:solidFill>
                          <a:effectLst/>
                          <a:latin typeface="+mn-ea"/>
                          <a:ea typeface="+mn-ea"/>
                        </a:rPr>
                        <a:t>　</a:t>
                      </a:r>
                      <a:r>
                        <a:rPr kumimoji="1" lang="en-US" altLang="ja-JP" sz="1200" b="0" cap="none" spc="0" dirty="0" smtClean="0">
                          <a:ln>
                            <a:noFill/>
                          </a:ln>
                          <a:solidFill>
                            <a:schemeClr val="tx1"/>
                          </a:solidFill>
                          <a:effectLst/>
                          <a:latin typeface="+mn-ea"/>
                          <a:ea typeface="+mn-ea"/>
                        </a:rPr>
                        <a:t>/</a:t>
                      </a:r>
                      <a:r>
                        <a:rPr kumimoji="1" lang="ja-JP" altLang="en-US" sz="1200" b="0" cap="none" spc="0" dirty="0" smtClean="0">
                          <a:ln>
                            <a:noFill/>
                          </a:ln>
                          <a:solidFill>
                            <a:schemeClr val="tx1"/>
                          </a:solidFill>
                          <a:effectLst/>
                          <a:latin typeface="+mn-ea"/>
                          <a:ea typeface="+mn-ea"/>
                        </a:rPr>
                        <a:t>　月</a:t>
                      </a:r>
                      <a:endParaRPr kumimoji="1" lang="ja-JP" altLang="en-US" sz="1200" b="0" cap="none" spc="0" dirty="0">
                        <a:ln>
                          <a:noFill/>
                        </a:ln>
                        <a:solidFill>
                          <a:schemeClr val="tx1"/>
                        </a:solidFill>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0583">
                <a:tc>
                  <a:txBody>
                    <a:bodyPr/>
                    <a:lstStyle/>
                    <a:p>
                      <a:pPr algn="ctr"/>
                      <a:r>
                        <a:rPr kumimoji="1" lang="ja-JP" altLang="en-US" sz="1200" b="0" cap="none" spc="0" dirty="0" smtClean="0">
                          <a:ln>
                            <a:noFill/>
                          </a:ln>
                          <a:solidFill>
                            <a:schemeClr val="tx1"/>
                          </a:solidFill>
                          <a:effectLst/>
                          <a:latin typeface="+mn-ea"/>
                          <a:ea typeface="+mn-ea"/>
                        </a:rPr>
                        <a:t>要支援</a:t>
                      </a:r>
                      <a:r>
                        <a:rPr kumimoji="1" lang="en-US" altLang="ja-JP" sz="1200" b="0" cap="none" spc="0" dirty="0" smtClean="0">
                          <a:ln>
                            <a:noFill/>
                          </a:ln>
                          <a:solidFill>
                            <a:schemeClr val="tx1"/>
                          </a:solidFill>
                          <a:effectLst/>
                          <a:latin typeface="+mn-ea"/>
                          <a:ea typeface="+mn-ea"/>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kumimoji="1" lang="en-US" altLang="ja-JP" sz="1200" b="0" cap="none" spc="0" dirty="0" smtClean="0">
                          <a:ln>
                            <a:noFill/>
                          </a:ln>
                          <a:solidFill>
                            <a:schemeClr val="tx1"/>
                          </a:solidFill>
                          <a:effectLst/>
                          <a:latin typeface="+mn-ea"/>
                          <a:ea typeface="+mn-ea"/>
                        </a:rPr>
                        <a:t>3999</a:t>
                      </a:r>
                      <a:r>
                        <a:rPr kumimoji="1" lang="ja-JP" altLang="en-US" sz="1200" b="0" cap="none" spc="0" dirty="0" smtClean="0">
                          <a:ln>
                            <a:noFill/>
                          </a:ln>
                          <a:solidFill>
                            <a:schemeClr val="tx1"/>
                          </a:solidFill>
                          <a:effectLst/>
                          <a:latin typeface="+mn-ea"/>
                          <a:ea typeface="+mn-ea"/>
                        </a:rPr>
                        <a:t>円</a:t>
                      </a:r>
                      <a:r>
                        <a:rPr kumimoji="1" lang="ja-JP" altLang="en-US" sz="1200" b="0" cap="none" spc="0" dirty="0" smtClean="0">
                          <a:ln>
                            <a:noFill/>
                          </a:ln>
                          <a:solidFill>
                            <a:schemeClr val="tx1"/>
                          </a:solidFill>
                          <a:effectLst/>
                          <a:latin typeface="+mn-ea"/>
                          <a:ea typeface="+mn-ea"/>
                        </a:rPr>
                        <a:t>　</a:t>
                      </a:r>
                      <a:r>
                        <a:rPr kumimoji="1" lang="en-US" altLang="ja-JP" sz="1200" b="0" cap="none" spc="0" dirty="0" smtClean="0">
                          <a:ln>
                            <a:noFill/>
                          </a:ln>
                          <a:solidFill>
                            <a:schemeClr val="tx1"/>
                          </a:solidFill>
                          <a:effectLst/>
                          <a:latin typeface="+mn-ea"/>
                          <a:ea typeface="+mn-ea"/>
                        </a:rPr>
                        <a:t>/</a:t>
                      </a:r>
                      <a:r>
                        <a:rPr kumimoji="1" lang="ja-JP" altLang="en-US" sz="1200" b="0" cap="none" spc="0" dirty="0" smtClean="0">
                          <a:ln>
                            <a:noFill/>
                          </a:ln>
                          <a:solidFill>
                            <a:schemeClr val="tx1"/>
                          </a:solidFill>
                          <a:effectLst/>
                          <a:latin typeface="+mn-ea"/>
                          <a:ea typeface="+mn-ea"/>
                        </a:rPr>
                        <a:t>　月</a:t>
                      </a:r>
                      <a:endParaRPr kumimoji="1" lang="ja-JP" altLang="en-US" sz="1200" b="0" cap="none" spc="0" dirty="0">
                        <a:ln>
                          <a:noFill/>
                        </a:ln>
                        <a:solidFill>
                          <a:schemeClr val="tx1"/>
                        </a:solidFill>
                        <a:effectLst/>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71" name="グループ化 70"/>
          <p:cNvGrpSpPr/>
          <p:nvPr/>
        </p:nvGrpSpPr>
        <p:grpSpPr>
          <a:xfrm>
            <a:off x="167824" y="2943048"/>
            <a:ext cx="2725555" cy="307777"/>
            <a:chOff x="74901" y="3123373"/>
            <a:chExt cx="2725555" cy="307777"/>
          </a:xfrm>
        </p:grpSpPr>
        <p:sp>
          <p:nvSpPr>
            <p:cNvPr id="34" name="正方形/長方形 33"/>
            <p:cNvSpPr/>
            <p:nvPr/>
          </p:nvSpPr>
          <p:spPr>
            <a:xfrm>
              <a:off x="74901" y="3197887"/>
              <a:ext cx="180000" cy="180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accent6">
                    <a:lumMod val="60000"/>
                    <a:lumOff val="40000"/>
                  </a:schemeClr>
                </a:solidFill>
              </a:endParaRPr>
            </a:p>
          </p:txBody>
        </p:sp>
        <p:sp>
          <p:nvSpPr>
            <p:cNvPr id="32" name="テキスト ボックス 31"/>
            <p:cNvSpPr txBox="1"/>
            <p:nvPr/>
          </p:nvSpPr>
          <p:spPr>
            <a:xfrm>
              <a:off x="240719" y="3123373"/>
              <a:ext cx="2559737" cy="307777"/>
            </a:xfrm>
            <a:prstGeom prst="rect">
              <a:avLst/>
            </a:prstGeom>
            <a:noFill/>
          </p:spPr>
          <p:txBody>
            <a:bodyPr wrap="square" rtlCol="0">
              <a:spAutoFit/>
            </a:bodyPr>
            <a:lstStyle/>
            <a:p>
              <a:r>
                <a:rPr kumimoji="1" lang="ja-JP" altLang="en-US" sz="1400" dirty="0" smtClean="0">
                  <a:latin typeface="AR P丸ゴシック体M" panose="020B0600010101010101" pitchFamily="50" charset="-128"/>
                  <a:ea typeface="AR P丸ゴシック体M" panose="020B0600010101010101" pitchFamily="50" charset="-128"/>
                </a:rPr>
                <a:t>通所リハビリ</a:t>
              </a:r>
              <a:r>
                <a:rPr kumimoji="1" lang="en-US" altLang="ja-JP" sz="1400" dirty="0" smtClean="0">
                  <a:latin typeface="AR P丸ゴシック体M" panose="020B0600010101010101" pitchFamily="50" charset="-128"/>
                  <a:ea typeface="AR P丸ゴシック体M" panose="020B0600010101010101" pitchFamily="50" charset="-128"/>
                </a:rPr>
                <a:t>(1</a:t>
              </a:r>
              <a:r>
                <a:rPr kumimoji="1" lang="ja-JP" altLang="en-US" sz="1400" dirty="0" smtClean="0">
                  <a:latin typeface="AR P丸ゴシック体M" panose="020B0600010101010101" pitchFamily="50" charset="-128"/>
                  <a:ea typeface="AR P丸ゴシック体M" panose="020B0600010101010101" pitchFamily="50" charset="-128"/>
                </a:rPr>
                <a:t>回あたり</a:t>
              </a:r>
              <a:r>
                <a:rPr kumimoji="1" lang="en-US" altLang="ja-JP" sz="1400" dirty="0" smtClean="0">
                  <a:latin typeface="AR P丸ゴシック体M" panose="020B0600010101010101" pitchFamily="50" charset="-128"/>
                  <a:ea typeface="AR P丸ゴシック体M" panose="020B0600010101010101" pitchFamily="50" charset="-128"/>
                </a:rPr>
                <a:t>)</a:t>
              </a:r>
              <a:endParaRPr kumimoji="1" lang="ja-JP" altLang="en-US" sz="1400" dirty="0">
                <a:latin typeface="AR P丸ゴシック体M" panose="020B0600010101010101" pitchFamily="50" charset="-128"/>
                <a:ea typeface="AR P丸ゴシック体M" panose="020B0600010101010101" pitchFamily="50" charset="-128"/>
              </a:endParaRPr>
            </a:p>
          </p:txBody>
        </p:sp>
      </p:grpSp>
      <p:graphicFrame>
        <p:nvGraphicFramePr>
          <p:cNvPr id="36" name="表 35"/>
          <p:cNvGraphicFramePr>
            <a:graphicFrameLocks noGrp="1"/>
          </p:cNvGraphicFramePr>
          <p:nvPr>
            <p:extLst>
              <p:ext uri="{D42A27DB-BD31-4B8C-83A1-F6EECF244321}">
                <p14:modId xmlns:p14="http://schemas.microsoft.com/office/powerpoint/2010/main" val="2104651455"/>
              </p:ext>
            </p:extLst>
          </p:nvPr>
        </p:nvGraphicFramePr>
        <p:xfrm>
          <a:off x="265832" y="3254368"/>
          <a:ext cx="2880000" cy="1371600"/>
        </p:xfrm>
        <a:graphic>
          <a:graphicData uri="http://schemas.openxmlformats.org/drawingml/2006/table">
            <a:tbl>
              <a:tblPr firstRow="1" bandRow="1">
                <a:tableStyleId>{5C22544A-7EE6-4342-B048-85BDC9FD1C3A}</a:tableStyleId>
              </a:tblPr>
              <a:tblGrid>
                <a:gridCol w="1379801"/>
                <a:gridCol w="1500199"/>
              </a:tblGrid>
              <a:tr h="238622">
                <a:tc>
                  <a:txBody>
                    <a:bodyPr/>
                    <a:lstStyle/>
                    <a:p>
                      <a:pPr algn="ctr"/>
                      <a:r>
                        <a:rPr kumimoji="1" lang="ja-JP" altLang="en-US" sz="1200" b="0" cap="none" spc="0" dirty="0" smtClean="0">
                          <a:ln>
                            <a:noFill/>
                          </a:ln>
                          <a:solidFill>
                            <a:schemeClr val="tx1"/>
                          </a:solidFill>
                          <a:effectLst/>
                          <a:latin typeface="+mn-ea"/>
                          <a:ea typeface="+mn-ea"/>
                        </a:rPr>
                        <a:t>要介護</a:t>
                      </a:r>
                      <a:r>
                        <a:rPr kumimoji="1" lang="en-US" altLang="ja-JP" sz="1200" b="0" cap="none" spc="0" dirty="0" smtClean="0">
                          <a:ln>
                            <a:noFill/>
                          </a:ln>
                          <a:solidFill>
                            <a:schemeClr val="tx1"/>
                          </a:solidFill>
                          <a:effectLst/>
                          <a:latin typeface="+mn-ea"/>
                          <a:ea typeface="+mn-ea"/>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kumimoji="1" lang="en-US" altLang="ja-JP" sz="1200" b="0" dirty="0" smtClean="0">
                          <a:solidFill>
                            <a:schemeClr val="tx1"/>
                          </a:solidFill>
                          <a:latin typeface="+mn-ea"/>
                          <a:ea typeface="+mn-ea"/>
                        </a:rPr>
                        <a:t>366</a:t>
                      </a:r>
                      <a:r>
                        <a:rPr kumimoji="1" lang="ja-JP" altLang="en-US" sz="1200" b="0" dirty="0" smtClean="0">
                          <a:solidFill>
                            <a:schemeClr val="tx1"/>
                          </a:solidFill>
                          <a:latin typeface="+mn-ea"/>
                          <a:ea typeface="+mn-ea"/>
                        </a:rPr>
                        <a:t>円</a:t>
                      </a:r>
                      <a:endParaRPr kumimoji="1" lang="ja-JP" altLang="en-US" sz="12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8622">
                <a:tc>
                  <a:txBody>
                    <a:bodyPr/>
                    <a:lstStyle/>
                    <a:p>
                      <a:pPr algn="ctr"/>
                      <a:r>
                        <a:rPr kumimoji="1" lang="ja-JP" altLang="en-US" sz="1200" dirty="0" smtClean="0">
                          <a:latin typeface="+mn-ea"/>
                          <a:ea typeface="+mn-ea"/>
                        </a:rPr>
                        <a:t>要介護</a:t>
                      </a:r>
                      <a:r>
                        <a:rPr kumimoji="1" lang="en-US" altLang="ja-JP" sz="1200" dirty="0" smtClean="0">
                          <a:latin typeface="+mn-ea"/>
                          <a:ea typeface="+mn-ea"/>
                        </a:rPr>
                        <a:t>2</a:t>
                      </a:r>
                      <a:endParaRPr kumimoji="1" lang="ja-JP" altLang="en-US" sz="120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kumimoji="1" lang="en-US" altLang="ja-JP" sz="1200" dirty="0" smtClean="0">
                          <a:latin typeface="+mn-ea"/>
                          <a:ea typeface="+mn-ea"/>
                        </a:rPr>
                        <a:t>395</a:t>
                      </a:r>
                      <a:r>
                        <a:rPr kumimoji="1" lang="ja-JP" altLang="en-US" sz="1200" dirty="0" smtClean="0">
                          <a:latin typeface="+mn-ea"/>
                          <a:ea typeface="+mn-ea"/>
                        </a:rPr>
                        <a:t>円</a:t>
                      </a:r>
                      <a:endParaRPr kumimoji="1" lang="ja-JP" altLang="en-US" sz="120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8622">
                <a:tc>
                  <a:txBody>
                    <a:bodyPr/>
                    <a:lstStyle/>
                    <a:p>
                      <a:pPr algn="ctr"/>
                      <a:r>
                        <a:rPr kumimoji="1" lang="ja-JP" altLang="en-US" sz="1200" dirty="0" smtClean="0">
                          <a:latin typeface="+mn-ea"/>
                          <a:ea typeface="+mn-ea"/>
                        </a:rPr>
                        <a:t>要介護</a:t>
                      </a:r>
                      <a:r>
                        <a:rPr kumimoji="1" lang="en-US" altLang="ja-JP" sz="1200" dirty="0" smtClean="0">
                          <a:latin typeface="+mn-ea"/>
                          <a:ea typeface="+mn-ea"/>
                        </a:rPr>
                        <a:t>3</a:t>
                      </a:r>
                      <a:endParaRPr kumimoji="1" lang="ja-JP" altLang="en-US" sz="120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kumimoji="1" lang="en-US" altLang="ja-JP" sz="1200" dirty="0" smtClean="0">
                          <a:latin typeface="+mn-ea"/>
                          <a:ea typeface="+mn-ea"/>
                        </a:rPr>
                        <a:t>426</a:t>
                      </a:r>
                      <a:r>
                        <a:rPr kumimoji="1" lang="ja-JP" altLang="en-US" sz="1200" dirty="0" smtClean="0">
                          <a:latin typeface="+mn-ea"/>
                          <a:ea typeface="+mn-ea"/>
                        </a:rPr>
                        <a:t>円</a:t>
                      </a:r>
                      <a:endParaRPr kumimoji="1" lang="ja-JP" altLang="en-US" sz="120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8622">
                <a:tc>
                  <a:txBody>
                    <a:bodyPr/>
                    <a:lstStyle/>
                    <a:p>
                      <a:pPr algn="ctr"/>
                      <a:r>
                        <a:rPr kumimoji="1" lang="ja-JP" altLang="en-US" sz="1200" dirty="0" smtClean="0">
                          <a:latin typeface="+mn-ea"/>
                          <a:ea typeface="+mn-ea"/>
                        </a:rPr>
                        <a:t>要介護</a:t>
                      </a:r>
                      <a:r>
                        <a:rPr kumimoji="1" lang="en-US" altLang="ja-JP" sz="1200" dirty="0" smtClean="0">
                          <a:latin typeface="+mn-ea"/>
                          <a:ea typeface="+mn-ea"/>
                        </a:rPr>
                        <a:t>4</a:t>
                      </a:r>
                      <a:endParaRPr kumimoji="1" lang="ja-JP" altLang="en-US" sz="120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kumimoji="1" lang="en-US" altLang="ja-JP" sz="1200" dirty="0" smtClean="0">
                          <a:latin typeface="+mn-ea"/>
                          <a:ea typeface="+mn-ea"/>
                        </a:rPr>
                        <a:t>455</a:t>
                      </a:r>
                      <a:r>
                        <a:rPr kumimoji="1" lang="ja-JP" altLang="en-US" sz="1200" dirty="0" smtClean="0">
                          <a:latin typeface="+mn-ea"/>
                          <a:ea typeface="+mn-ea"/>
                        </a:rPr>
                        <a:t>円</a:t>
                      </a:r>
                      <a:endParaRPr kumimoji="1" lang="ja-JP" altLang="en-US" sz="120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8622">
                <a:tc>
                  <a:txBody>
                    <a:bodyPr/>
                    <a:lstStyle/>
                    <a:p>
                      <a:pPr algn="ctr"/>
                      <a:r>
                        <a:rPr kumimoji="1" lang="ja-JP" altLang="en-US" sz="1200" dirty="0" smtClean="0">
                          <a:latin typeface="+mn-ea"/>
                          <a:ea typeface="+mn-ea"/>
                        </a:rPr>
                        <a:t>要介護</a:t>
                      </a:r>
                      <a:r>
                        <a:rPr kumimoji="1" lang="en-US" altLang="ja-JP" sz="1200" dirty="0" smtClean="0">
                          <a:latin typeface="+mn-ea"/>
                          <a:ea typeface="+mn-ea"/>
                        </a:rPr>
                        <a:t>5</a:t>
                      </a:r>
                      <a:endParaRPr kumimoji="1" lang="ja-JP" altLang="en-US" sz="120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kumimoji="1" lang="en-US" altLang="ja-JP" sz="1200" dirty="0" smtClean="0">
                          <a:latin typeface="+mn-ea"/>
                          <a:ea typeface="+mn-ea"/>
                        </a:rPr>
                        <a:t>487</a:t>
                      </a:r>
                      <a:r>
                        <a:rPr kumimoji="1" lang="ja-JP" altLang="en-US" sz="1200" dirty="0" smtClean="0">
                          <a:latin typeface="+mn-ea"/>
                          <a:ea typeface="+mn-ea"/>
                        </a:rPr>
                        <a:t>円</a:t>
                      </a:r>
                      <a:endParaRPr kumimoji="1" lang="ja-JP" altLang="en-US" sz="120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23" name="グループ化 22"/>
          <p:cNvGrpSpPr/>
          <p:nvPr/>
        </p:nvGrpSpPr>
        <p:grpSpPr>
          <a:xfrm>
            <a:off x="167824" y="4660691"/>
            <a:ext cx="3372475" cy="965257"/>
            <a:chOff x="113235" y="4486052"/>
            <a:chExt cx="3372475" cy="965257"/>
          </a:xfrm>
        </p:grpSpPr>
        <p:cxnSp>
          <p:nvCxnSpPr>
            <p:cNvPr id="58" name="直線コネクタ 57"/>
            <p:cNvCxnSpPr/>
            <p:nvPr/>
          </p:nvCxnSpPr>
          <p:spPr>
            <a:xfrm>
              <a:off x="172582" y="4744144"/>
              <a:ext cx="2880000" cy="3076"/>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113401" y="4489447"/>
              <a:ext cx="2158312" cy="254898"/>
            </a:xfrm>
            <a:prstGeom prst="rect">
              <a:avLst/>
            </a:prstGeom>
            <a:noFill/>
          </p:spPr>
          <p:txBody>
            <a:bodyPr wrap="square" rtlCol="0">
              <a:spAutoFit/>
            </a:bodyPr>
            <a:lstStyle/>
            <a:p>
              <a:r>
                <a:rPr lang="ja-JP" altLang="en-US" sz="1000" dirty="0" smtClean="0">
                  <a:latin typeface="AR P丸ゴシック体M" panose="020B0600010101010101" pitchFamily="50" charset="-128"/>
                  <a:ea typeface="AR P丸ゴシック体M" panose="020B0600010101010101" pitchFamily="50" charset="-128"/>
                </a:rPr>
                <a:t>サービス提供体制</a:t>
              </a:r>
              <a:r>
                <a:rPr lang="ja-JP" altLang="en-US" sz="1000" dirty="0" smtClean="0">
                  <a:latin typeface="AR P丸ゴシック体M" panose="020B0600010101010101" pitchFamily="50" charset="-128"/>
                  <a:ea typeface="AR P丸ゴシック体M" panose="020B0600010101010101" pitchFamily="50" charset="-128"/>
                </a:rPr>
                <a:t>加算</a:t>
              </a:r>
              <a:r>
                <a:rPr lang="en-US" altLang="ja-JP" sz="1000" smtClean="0">
                  <a:latin typeface="AR P丸ゴシック体M" panose="020B0600010101010101" pitchFamily="50" charset="-128"/>
                  <a:ea typeface="AR P丸ゴシック体M" panose="020B0600010101010101" pitchFamily="50" charset="-128"/>
                </a:rPr>
                <a:t>Ⅲ</a:t>
              </a:r>
              <a:r>
                <a:rPr lang="ja-JP" altLang="en-US" sz="1000" dirty="0" smtClean="0">
                  <a:latin typeface="AR P丸ゴシック体M" panose="020B0600010101010101" pitchFamily="50" charset="-128"/>
                  <a:ea typeface="AR P丸ゴシック体M" panose="020B0600010101010101" pitchFamily="50" charset="-128"/>
                </a:rPr>
                <a:t>　</a:t>
              </a:r>
              <a:endParaRPr kumimoji="1" lang="ja-JP" altLang="en-US" sz="1000" dirty="0">
                <a:latin typeface="AR P丸ゴシック体M" panose="020B0600010101010101" pitchFamily="50" charset="-128"/>
                <a:ea typeface="AR P丸ゴシック体M" panose="020B0600010101010101" pitchFamily="50" charset="-128"/>
              </a:endParaRPr>
            </a:p>
          </p:txBody>
        </p:sp>
        <p:sp>
          <p:nvSpPr>
            <p:cNvPr id="51" name="テキスト ボックス 50"/>
            <p:cNvSpPr txBox="1"/>
            <p:nvPr/>
          </p:nvSpPr>
          <p:spPr>
            <a:xfrm>
              <a:off x="117161" y="4761940"/>
              <a:ext cx="2369684" cy="254898"/>
            </a:xfrm>
            <a:prstGeom prst="rect">
              <a:avLst/>
            </a:prstGeom>
            <a:noFill/>
          </p:spPr>
          <p:txBody>
            <a:bodyPr wrap="square" rtlCol="0">
              <a:spAutoFit/>
            </a:bodyPr>
            <a:lstStyle/>
            <a:p>
              <a:r>
                <a:rPr kumimoji="1" lang="ja-JP" altLang="en-US" sz="1000" dirty="0" smtClean="0">
                  <a:latin typeface="AR P丸ゴシック体M" panose="020B0600010101010101" pitchFamily="50" charset="-128"/>
                  <a:ea typeface="AR P丸ゴシック体M" panose="020B0600010101010101" pitchFamily="50" charset="-128"/>
                </a:rPr>
                <a:t>理学療法士等体制強化加算</a:t>
              </a:r>
              <a:endParaRPr kumimoji="1" lang="ja-JP" altLang="en-US" sz="1000" dirty="0">
                <a:latin typeface="AR P丸ゴシック体M" panose="020B0600010101010101" pitchFamily="50" charset="-128"/>
                <a:ea typeface="AR P丸ゴシック体M" panose="020B0600010101010101" pitchFamily="50" charset="-128"/>
              </a:endParaRPr>
            </a:p>
          </p:txBody>
        </p:sp>
        <p:sp>
          <p:nvSpPr>
            <p:cNvPr id="52" name="テキスト ボックス 51"/>
            <p:cNvSpPr txBox="1"/>
            <p:nvPr/>
          </p:nvSpPr>
          <p:spPr>
            <a:xfrm>
              <a:off x="113235" y="5037097"/>
              <a:ext cx="2414731" cy="414212"/>
            </a:xfrm>
            <a:prstGeom prst="rect">
              <a:avLst/>
            </a:prstGeom>
            <a:noFill/>
          </p:spPr>
          <p:txBody>
            <a:bodyPr wrap="square" rtlCol="0">
              <a:spAutoFit/>
            </a:bodyPr>
            <a:lstStyle/>
            <a:p>
              <a:r>
                <a:rPr kumimoji="1" lang="ja-JP" altLang="en-US" sz="1000" dirty="0" smtClean="0">
                  <a:latin typeface="AR P丸ゴシック体M" panose="020B0600010101010101" pitchFamily="50" charset="-128"/>
                  <a:ea typeface="AR P丸ゴシック体M" panose="020B0600010101010101" pitchFamily="50" charset="-128"/>
                </a:rPr>
                <a:t>中山間地域等提供加算</a:t>
              </a:r>
              <a:endParaRPr kumimoji="1" lang="en-US" altLang="ja-JP" sz="1000" dirty="0" smtClean="0">
                <a:latin typeface="AR P丸ゴシック体M" panose="020B0600010101010101" pitchFamily="50" charset="-128"/>
                <a:ea typeface="AR P丸ゴシック体M" panose="020B0600010101010101" pitchFamily="50" charset="-128"/>
              </a:endParaRPr>
            </a:p>
            <a:p>
              <a:r>
                <a:rPr lang="en-US" altLang="ja-JP" sz="1000" dirty="0" smtClean="0">
                  <a:latin typeface="AR P丸ゴシック体M" panose="020B0600010101010101" pitchFamily="50" charset="-128"/>
                  <a:ea typeface="AR P丸ゴシック体M" panose="020B0600010101010101" pitchFamily="50" charset="-128"/>
                </a:rPr>
                <a:t>※</a:t>
              </a:r>
              <a:r>
                <a:rPr lang="ja-JP" altLang="en-US" sz="1000" dirty="0" smtClean="0">
                  <a:latin typeface="AR P丸ゴシック体M" panose="020B0600010101010101" pitchFamily="50" charset="-128"/>
                  <a:ea typeface="AR P丸ゴシック体M" panose="020B0600010101010101" pitchFamily="50" charset="-128"/>
                </a:rPr>
                <a:t>当事業所から</a:t>
              </a:r>
              <a:r>
                <a:rPr lang="en-US" altLang="ja-JP" sz="1000" dirty="0" smtClean="0">
                  <a:latin typeface="AR P丸ゴシック体M" panose="020B0600010101010101" pitchFamily="50" charset="-128"/>
                  <a:ea typeface="AR P丸ゴシック体M" panose="020B0600010101010101" pitchFamily="50" charset="-128"/>
                </a:rPr>
                <a:t>3km</a:t>
              </a:r>
              <a:r>
                <a:rPr lang="ja-JP" altLang="en-US" sz="1000" dirty="0" smtClean="0">
                  <a:latin typeface="AR P丸ゴシック体M" panose="020B0600010101010101" pitchFamily="50" charset="-128"/>
                  <a:ea typeface="AR P丸ゴシック体M" panose="020B0600010101010101" pitchFamily="50" charset="-128"/>
                </a:rPr>
                <a:t>以上</a:t>
              </a:r>
              <a:endParaRPr kumimoji="1" lang="ja-JP" altLang="en-US" sz="1000" dirty="0">
                <a:latin typeface="AR P丸ゴシック体M" panose="020B0600010101010101" pitchFamily="50" charset="-128"/>
                <a:ea typeface="AR P丸ゴシック体M" panose="020B0600010101010101" pitchFamily="50" charset="-128"/>
              </a:endParaRPr>
            </a:p>
          </p:txBody>
        </p:sp>
        <p:sp>
          <p:nvSpPr>
            <p:cNvPr id="55" name="テキスト ボックス 54"/>
            <p:cNvSpPr txBox="1"/>
            <p:nvPr/>
          </p:nvSpPr>
          <p:spPr>
            <a:xfrm>
              <a:off x="2574875" y="4486052"/>
              <a:ext cx="738731" cy="254898"/>
            </a:xfrm>
            <a:prstGeom prst="rect">
              <a:avLst/>
            </a:prstGeom>
            <a:noFill/>
          </p:spPr>
          <p:txBody>
            <a:bodyPr wrap="square" rtlCol="0">
              <a:spAutoFit/>
            </a:bodyPr>
            <a:lstStyle/>
            <a:p>
              <a:r>
                <a:rPr kumimoji="1" lang="en-US" altLang="ja-JP" sz="1000" dirty="0" smtClean="0">
                  <a:latin typeface="AR P丸ゴシック体M" panose="020B0600010101010101" pitchFamily="50" charset="-128"/>
                  <a:ea typeface="AR P丸ゴシック体M" panose="020B0600010101010101" pitchFamily="50" charset="-128"/>
                </a:rPr>
                <a:t>6</a:t>
              </a:r>
              <a:r>
                <a:rPr kumimoji="1" lang="ja-JP" altLang="en-US" sz="1000" dirty="0" smtClean="0">
                  <a:latin typeface="AR P丸ゴシック体M" panose="020B0600010101010101" pitchFamily="50" charset="-128"/>
                  <a:ea typeface="AR P丸ゴシック体M" panose="020B0600010101010101" pitchFamily="50" charset="-128"/>
                </a:rPr>
                <a:t>円</a:t>
              </a:r>
              <a:r>
                <a:rPr kumimoji="1" lang="en-US" altLang="ja-JP" sz="1000" dirty="0" smtClean="0">
                  <a:latin typeface="AR P丸ゴシック体M" panose="020B0600010101010101" pitchFamily="50" charset="-128"/>
                  <a:ea typeface="AR P丸ゴシック体M" panose="020B0600010101010101" pitchFamily="50" charset="-128"/>
                </a:rPr>
                <a:t>/</a:t>
              </a:r>
              <a:r>
                <a:rPr kumimoji="1" lang="ja-JP" altLang="en-US" sz="1000" dirty="0" smtClean="0">
                  <a:latin typeface="AR P丸ゴシック体M" panose="020B0600010101010101" pitchFamily="50" charset="-128"/>
                  <a:ea typeface="AR P丸ゴシック体M" panose="020B0600010101010101" pitchFamily="50" charset="-128"/>
                </a:rPr>
                <a:t>回</a:t>
              </a:r>
              <a:endParaRPr kumimoji="1" lang="ja-JP" altLang="en-US" sz="1000" dirty="0">
                <a:latin typeface="AR P丸ゴシック体M" panose="020B0600010101010101" pitchFamily="50" charset="-128"/>
                <a:ea typeface="AR P丸ゴシック体M" panose="020B0600010101010101" pitchFamily="50" charset="-128"/>
              </a:endParaRPr>
            </a:p>
          </p:txBody>
        </p:sp>
        <p:sp>
          <p:nvSpPr>
            <p:cNvPr id="56" name="テキスト ボックス 55"/>
            <p:cNvSpPr txBox="1"/>
            <p:nvPr/>
          </p:nvSpPr>
          <p:spPr>
            <a:xfrm>
              <a:off x="2505408" y="4758544"/>
              <a:ext cx="932426" cy="254898"/>
            </a:xfrm>
            <a:prstGeom prst="rect">
              <a:avLst/>
            </a:prstGeom>
            <a:noFill/>
          </p:spPr>
          <p:txBody>
            <a:bodyPr wrap="square" rtlCol="0">
              <a:spAutoFit/>
            </a:bodyPr>
            <a:lstStyle/>
            <a:p>
              <a:r>
                <a:rPr kumimoji="1" lang="en-US" altLang="ja-JP" sz="1000" dirty="0" smtClean="0">
                  <a:latin typeface="AR P丸ゴシック体M" panose="020B0600010101010101" pitchFamily="50" charset="-128"/>
                  <a:ea typeface="AR P丸ゴシック体M" panose="020B0600010101010101" pitchFamily="50" charset="-128"/>
                </a:rPr>
                <a:t>30</a:t>
              </a:r>
              <a:r>
                <a:rPr kumimoji="1" lang="ja-JP" altLang="en-US" sz="1000" dirty="0" smtClean="0">
                  <a:latin typeface="AR P丸ゴシック体M" panose="020B0600010101010101" pitchFamily="50" charset="-128"/>
                  <a:ea typeface="AR P丸ゴシック体M" panose="020B0600010101010101" pitchFamily="50" charset="-128"/>
                </a:rPr>
                <a:t>円</a:t>
              </a:r>
              <a:r>
                <a:rPr kumimoji="1" lang="en-US" altLang="ja-JP" sz="1000" dirty="0" smtClean="0">
                  <a:latin typeface="AR P丸ゴシック体M" panose="020B0600010101010101" pitchFamily="50" charset="-128"/>
                  <a:ea typeface="AR P丸ゴシック体M" panose="020B0600010101010101" pitchFamily="50" charset="-128"/>
                </a:rPr>
                <a:t>/</a:t>
              </a:r>
              <a:r>
                <a:rPr kumimoji="1" lang="ja-JP" altLang="en-US" sz="1000" dirty="0" smtClean="0">
                  <a:latin typeface="AR P丸ゴシック体M" panose="020B0600010101010101" pitchFamily="50" charset="-128"/>
                  <a:ea typeface="AR P丸ゴシック体M" panose="020B0600010101010101" pitchFamily="50" charset="-128"/>
                </a:rPr>
                <a:t>回</a:t>
              </a:r>
              <a:endParaRPr kumimoji="1" lang="ja-JP" altLang="en-US" sz="1000" dirty="0">
                <a:latin typeface="AR P丸ゴシック体M" panose="020B0600010101010101" pitchFamily="50" charset="-128"/>
                <a:ea typeface="AR P丸ゴシック体M" panose="020B0600010101010101" pitchFamily="50" charset="-128"/>
              </a:endParaRPr>
            </a:p>
          </p:txBody>
        </p:sp>
        <p:sp>
          <p:nvSpPr>
            <p:cNvPr id="57" name="テキスト ボックス 56"/>
            <p:cNvSpPr txBox="1"/>
            <p:nvPr/>
          </p:nvSpPr>
          <p:spPr>
            <a:xfrm>
              <a:off x="2807681" y="5055689"/>
              <a:ext cx="678029" cy="254898"/>
            </a:xfrm>
            <a:prstGeom prst="rect">
              <a:avLst/>
            </a:prstGeom>
            <a:noFill/>
          </p:spPr>
          <p:txBody>
            <a:bodyPr wrap="square" rtlCol="0">
              <a:spAutoFit/>
            </a:bodyPr>
            <a:lstStyle/>
            <a:p>
              <a:r>
                <a:rPr kumimoji="1" lang="en-US" altLang="ja-JP" sz="1000" dirty="0" smtClean="0">
                  <a:latin typeface="AR P丸ゴシック体M" panose="020B0600010101010101" pitchFamily="50" charset="-128"/>
                  <a:ea typeface="AR P丸ゴシック体M" panose="020B0600010101010101" pitchFamily="50" charset="-128"/>
                </a:rPr>
                <a:t>5%</a:t>
              </a:r>
              <a:endParaRPr kumimoji="1" lang="ja-JP" altLang="en-US" sz="1000" dirty="0">
                <a:latin typeface="AR P丸ゴシック体M" panose="020B0600010101010101" pitchFamily="50" charset="-128"/>
                <a:ea typeface="AR P丸ゴシック体M" panose="020B0600010101010101" pitchFamily="50" charset="-128"/>
              </a:endParaRPr>
            </a:p>
          </p:txBody>
        </p:sp>
        <p:cxnSp>
          <p:nvCxnSpPr>
            <p:cNvPr id="59" name="直線コネクタ 58"/>
            <p:cNvCxnSpPr/>
            <p:nvPr/>
          </p:nvCxnSpPr>
          <p:spPr>
            <a:xfrm>
              <a:off x="172580" y="5029331"/>
              <a:ext cx="2880000" cy="3185"/>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grpSp>
      <p:grpSp>
        <p:nvGrpSpPr>
          <p:cNvPr id="19" name="グループ化 18"/>
          <p:cNvGrpSpPr/>
          <p:nvPr/>
        </p:nvGrpSpPr>
        <p:grpSpPr>
          <a:xfrm>
            <a:off x="182797" y="5619781"/>
            <a:ext cx="3375211" cy="629427"/>
            <a:chOff x="136816" y="5463202"/>
            <a:chExt cx="3375211" cy="629427"/>
          </a:xfrm>
        </p:grpSpPr>
        <p:sp>
          <p:nvSpPr>
            <p:cNvPr id="53" name="テキスト ボックス 52"/>
            <p:cNvSpPr txBox="1"/>
            <p:nvPr/>
          </p:nvSpPr>
          <p:spPr>
            <a:xfrm>
              <a:off x="136816" y="5471139"/>
              <a:ext cx="2400828" cy="254898"/>
            </a:xfrm>
            <a:prstGeom prst="rect">
              <a:avLst/>
            </a:prstGeom>
            <a:noFill/>
          </p:spPr>
          <p:txBody>
            <a:bodyPr wrap="square" rtlCol="0">
              <a:spAutoFit/>
            </a:bodyPr>
            <a:lstStyle/>
            <a:p>
              <a:r>
                <a:rPr kumimoji="1" lang="ja-JP" altLang="en-US" sz="1000" dirty="0" smtClean="0">
                  <a:latin typeface="AR P丸ゴシック体M" panose="020B0600010101010101" pitchFamily="50" charset="-128"/>
                  <a:ea typeface="AR P丸ゴシック体M" panose="020B0600010101010101" pitchFamily="50" charset="-128"/>
                </a:rPr>
                <a:t>リハビリマネジメント</a:t>
              </a:r>
              <a:r>
                <a:rPr kumimoji="1" lang="ja-JP" altLang="en-US" sz="1000" dirty="0" smtClean="0">
                  <a:latin typeface="AR P丸ゴシック体M" panose="020B0600010101010101" pitchFamily="50" charset="-128"/>
                  <a:ea typeface="AR P丸ゴシック体M" panose="020B0600010101010101" pitchFamily="50" charset="-128"/>
                </a:rPr>
                <a:t>加算（Ｂ）イ</a:t>
              </a:r>
              <a:endParaRPr kumimoji="1" lang="ja-JP" altLang="en-US" sz="1000" dirty="0">
                <a:latin typeface="AR P丸ゴシック体M" panose="020B0600010101010101" pitchFamily="50" charset="-128"/>
                <a:ea typeface="AR P丸ゴシック体M" panose="020B0600010101010101" pitchFamily="50" charset="-128"/>
              </a:endParaRPr>
            </a:p>
          </p:txBody>
        </p:sp>
        <p:cxnSp>
          <p:nvCxnSpPr>
            <p:cNvPr id="60" name="直線コネクタ 59"/>
            <p:cNvCxnSpPr/>
            <p:nvPr/>
          </p:nvCxnSpPr>
          <p:spPr>
            <a:xfrm>
              <a:off x="186869" y="5463202"/>
              <a:ext cx="2880000" cy="3185"/>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61" name="テキスト ボックス 60"/>
            <p:cNvSpPr txBox="1"/>
            <p:nvPr/>
          </p:nvSpPr>
          <p:spPr>
            <a:xfrm>
              <a:off x="593147" y="5665730"/>
              <a:ext cx="2176077" cy="254898"/>
            </a:xfrm>
            <a:prstGeom prst="rect">
              <a:avLst/>
            </a:prstGeom>
            <a:noFill/>
          </p:spPr>
          <p:txBody>
            <a:bodyPr wrap="square" rtlCol="0">
              <a:spAutoFit/>
            </a:bodyPr>
            <a:lstStyle/>
            <a:p>
              <a:r>
                <a:rPr kumimoji="1" lang="ja-JP" altLang="en-US" sz="1000" dirty="0" smtClean="0">
                  <a:latin typeface="AR P丸ゴシック体M" panose="020B0600010101010101" pitchFamily="50" charset="-128"/>
                  <a:ea typeface="AR P丸ゴシック体M" panose="020B0600010101010101" pitchFamily="50" charset="-128"/>
                </a:rPr>
                <a:t>開始月から</a:t>
              </a:r>
              <a:r>
                <a:rPr kumimoji="1" lang="en-US" altLang="ja-JP" sz="1000" dirty="0" smtClean="0">
                  <a:latin typeface="AR P丸ゴシック体M" panose="020B0600010101010101" pitchFamily="50" charset="-128"/>
                  <a:ea typeface="AR P丸ゴシック体M" panose="020B0600010101010101" pitchFamily="50" charset="-128"/>
                </a:rPr>
                <a:t>6</a:t>
              </a:r>
              <a:r>
                <a:rPr kumimoji="1" lang="ja-JP" altLang="en-US" sz="1000" dirty="0" smtClean="0">
                  <a:latin typeface="AR P丸ゴシック体M" panose="020B0600010101010101" pitchFamily="50" charset="-128"/>
                  <a:ea typeface="AR P丸ゴシック体M" panose="020B0600010101010101" pitchFamily="50" charset="-128"/>
                </a:rPr>
                <a:t>ヶ月以内</a:t>
              </a:r>
              <a:endParaRPr kumimoji="1" lang="ja-JP" altLang="en-US" sz="1000" dirty="0">
                <a:latin typeface="AR P丸ゴシック体M" panose="020B0600010101010101" pitchFamily="50" charset="-128"/>
                <a:ea typeface="AR P丸ゴシック体M" panose="020B0600010101010101" pitchFamily="50" charset="-128"/>
              </a:endParaRPr>
            </a:p>
          </p:txBody>
        </p:sp>
        <p:sp>
          <p:nvSpPr>
            <p:cNvPr id="62" name="テキスト ボックス 61"/>
            <p:cNvSpPr txBox="1"/>
            <p:nvPr/>
          </p:nvSpPr>
          <p:spPr>
            <a:xfrm>
              <a:off x="595985" y="5835989"/>
              <a:ext cx="2173392" cy="254898"/>
            </a:xfrm>
            <a:prstGeom prst="rect">
              <a:avLst/>
            </a:prstGeom>
            <a:noFill/>
          </p:spPr>
          <p:txBody>
            <a:bodyPr wrap="square" rtlCol="0">
              <a:spAutoFit/>
            </a:bodyPr>
            <a:lstStyle/>
            <a:p>
              <a:r>
                <a:rPr kumimoji="1" lang="ja-JP" altLang="en-US" sz="1000" dirty="0" smtClean="0">
                  <a:latin typeface="AR P丸ゴシック体M" panose="020B0600010101010101" pitchFamily="50" charset="-128"/>
                  <a:ea typeface="AR P丸ゴシック体M" panose="020B0600010101010101" pitchFamily="50" charset="-128"/>
                </a:rPr>
                <a:t>開始月から</a:t>
              </a:r>
              <a:r>
                <a:rPr kumimoji="1" lang="en-US" altLang="ja-JP" sz="1000" dirty="0" smtClean="0">
                  <a:latin typeface="AR P丸ゴシック体M" panose="020B0600010101010101" pitchFamily="50" charset="-128"/>
                  <a:ea typeface="AR P丸ゴシック体M" panose="020B0600010101010101" pitchFamily="50" charset="-128"/>
                </a:rPr>
                <a:t>6</a:t>
              </a:r>
              <a:r>
                <a:rPr kumimoji="1" lang="ja-JP" altLang="en-US" sz="1000" dirty="0" smtClean="0">
                  <a:latin typeface="AR P丸ゴシック体M" panose="020B0600010101010101" pitchFamily="50" charset="-128"/>
                  <a:ea typeface="AR P丸ゴシック体M" panose="020B0600010101010101" pitchFamily="50" charset="-128"/>
                </a:rPr>
                <a:t>ヶ月以上</a:t>
              </a:r>
              <a:endParaRPr kumimoji="1" lang="ja-JP" altLang="en-US" sz="1000" dirty="0">
                <a:latin typeface="AR P丸ゴシック体M" panose="020B0600010101010101" pitchFamily="50" charset="-128"/>
                <a:ea typeface="AR P丸ゴシック体M" panose="020B0600010101010101" pitchFamily="50" charset="-128"/>
              </a:endParaRPr>
            </a:p>
          </p:txBody>
        </p:sp>
        <p:sp>
          <p:nvSpPr>
            <p:cNvPr id="64" name="テキスト ボックス 63"/>
            <p:cNvSpPr txBox="1"/>
            <p:nvPr/>
          </p:nvSpPr>
          <p:spPr>
            <a:xfrm>
              <a:off x="2442649" y="5650612"/>
              <a:ext cx="810920" cy="254998"/>
            </a:xfrm>
            <a:prstGeom prst="rect">
              <a:avLst/>
            </a:prstGeom>
            <a:noFill/>
          </p:spPr>
          <p:txBody>
            <a:bodyPr wrap="square" rtlCol="0">
              <a:spAutoFit/>
            </a:bodyPr>
            <a:lstStyle/>
            <a:p>
              <a:r>
                <a:rPr lang="en-US" altLang="ja-JP" sz="1000" dirty="0" smtClean="0">
                  <a:latin typeface="AR P丸ゴシック体M" panose="020B0600010101010101" pitchFamily="50" charset="-128"/>
                  <a:ea typeface="AR P丸ゴシック体M" panose="020B0600010101010101" pitchFamily="50" charset="-128"/>
                </a:rPr>
                <a:t>83</a:t>
              </a:r>
              <a:r>
                <a:rPr lang="en-US" altLang="ja-JP" sz="1000" dirty="0" smtClean="0">
                  <a:latin typeface="AR P丸ゴシック体M" panose="020B0600010101010101" pitchFamily="50" charset="-128"/>
                  <a:ea typeface="AR P丸ゴシック体M" panose="020B0600010101010101" pitchFamily="50" charset="-128"/>
                </a:rPr>
                <a:t>0</a:t>
              </a:r>
              <a:r>
                <a:rPr kumimoji="1" lang="ja-JP" altLang="en-US" sz="1000" dirty="0" smtClean="0">
                  <a:latin typeface="AR P丸ゴシック体M" panose="020B0600010101010101" pitchFamily="50" charset="-128"/>
                  <a:ea typeface="AR P丸ゴシック体M" panose="020B0600010101010101" pitchFamily="50" charset="-128"/>
                </a:rPr>
                <a:t>円</a:t>
              </a:r>
              <a:r>
                <a:rPr kumimoji="1" lang="en-US" altLang="ja-JP" sz="1000" dirty="0" smtClean="0">
                  <a:latin typeface="AR P丸ゴシック体M" panose="020B0600010101010101" pitchFamily="50" charset="-128"/>
                  <a:ea typeface="AR P丸ゴシック体M" panose="020B0600010101010101" pitchFamily="50" charset="-128"/>
                </a:rPr>
                <a:t>/</a:t>
              </a:r>
              <a:r>
                <a:rPr kumimoji="1" lang="ja-JP" altLang="en-US" sz="1000" dirty="0" smtClean="0">
                  <a:latin typeface="AR P丸ゴシック体M" panose="020B0600010101010101" pitchFamily="50" charset="-128"/>
                  <a:ea typeface="AR P丸ゴシック体M" panose="020B0600010101010101" pitchFamily="50" charset="-128"/>
                </a:rPr>
                <a:t>月</a:t>
              </a:r>
              <a:endParaRPr kumimoji="1" lang="en-US" altLang="ja-JP" sz="1000" dirty="0" smtClean="0">
                <a:latin typeface="AR P丸ゴシック体M" panose="020B0600010101010101" pitchFamily="50" charset="-128"/>
                <a:ea typeface="AR P丸ゴシック体M" panose="020B0600010101010101" pitchFamily="50" charset="-128"/>
              </a:endParaRPr>
            </a:p>
          </p:txBody>
        </p:sp>
        <p:sp>
          <p:nvSpPr>
            <p:cNvPr id="65" name="テキスト ボックス 64"/>
            <p:cNvSpPr txBox="1"/>
            <p:nvPr/>
          </p:nvSpPr>
          <p:spPr>
            <a:xfrm>
              <a:off x="2467242" y="5837731"/>
              <a:ext cx="1044785" cy="254898"/>
            </a:xfrm>
            <a:prstGeom prst="rect">
              <a:avLst/>
            </a:prstGeom>
            <a:noFill/>
          </p:spPr>
          <p:txBody>
            <a:bodyPr wrap="square" rtlCol="0">
              <a:spAutoFit/>
            </a:bodyPr>
            <a:lstStyle/>
            <a:p>
              <a:r>
                <a:rPr lang="en-US" altLang="ja-JP" sz="1000" dirty="0" smtClean="0">
                  <a:latin typeface="AR P丸ゴシック体M" panose="020B0600010101010101" pitchFamily="50" charset="-128"/>
                  <a:ea typeface="AR P丸ゴシック体M" panose="020B0600010101010101" pitchFamily="50" charset="-128"/>
                </a:rPr>
                <a:t>5</a:t>
              </a:r>
              <a:r>
                <a:rPr lang="en-US" altLang="ja-JP" sz="1000" dirty="0">
                  <a:latin typeface="AR P丸ゴシック体M" panose="020B0600010101010101" pitchFamily="50" charset="-128"/>
                  <a:ea typeface="AR P丸ゴシック体M" panose="020B0600010101010101" pitchFamily="50" charset="-128"/>
                </a:rPr>
                <a:t>1</a:t>
              </a:r>
              <a:r>
                <a:rPr kumimoji="1" lang="en-US" altLang="ja-JP" sz="1000" dirty="0" smtClean="0">
                  <a:latin typeface="AR P丸ゴシック体M" panose="020B0600010101010101" pitchFamily="50" charset="-128"/>
                  <a:ea typeface="AR P丸ゴシック体M" panose="020B0600010101010101" pitchFamily="50" charset="-128"/>
                </a:rPr>
                <a:t>0</a:t>
              </a:r>
              <a:r>
                <a:rPr kumimoji="1" lang="ja-JP" altLang="en-US" sz="1000" dirty="0" smtClean="0">
                  <a:latin typeface="AR P丸ゴシック体M" panose="020B0600010101010101" pitchFamily="50" charset="-128"/>
                  <a:ea typeface="AR P丸ゴシック体M" panose="020B0600010101010101" pitchFamily="50" charset="-128"/>
                </a:rPr>
                <a:t>円</a:t>
              </a:r>
              <a:r>
                <a:rPr kumimoji="1" lang="en-US" altLang="ja-JP" sz="1000" dirty="0" smtClean="0">
                  <a:latin typeface="AR P丸ゴシック体M" panose="020B0600010101010101" pitchFamily="50" charset="-128"/>
                  <a:ea typeface="AR P丸ゴシック体M" panose="020B0600010101010101" pitchFamily="50" charset="-128"/>
                </a:rPr>
                <a:t>/</a:t>
              </a:r>
              <a:r>
                <a:rPr kumimoji="1" lang="ja-JP" altLang="en-US" sz="1000" dirty="0" smtClean="0">
                  <a:latin typeface="AR P丸ゴシック体M" panose="020B0600010101010101" pitchFamily="50" charset="-128"/>
                  <a:ea typeface="AR P丸ゴシック体M" panose="020B0600010101010101" pitchFamily="50" charset="-128"/>
                </a:rPr>
                <a:t>月</a:t>
              </a:r>
              <a:endParaRPr kumimoji="1" lang="en-US" altLang="ja-JP" sz="1000" dirty="0" smtClean="0">
                <a:latin typeface="AR P丸ゴシック体M" panose="020B0600010101010101" pitchFamily="50" charset="-128"/>
                <a:ea typeface="AR P丸ゴシック体M" panose="020B0600010101010101" pitchFamily="50" charset="-128"/>
              </a:endParaRPr>
            </a:p>
          </p:txBody>
        </p:sp>
      </p:grpSp>
      <p:cxnSp>
        <p:nvCxnSpPr>
          <p:cNvPr id="66" name="直線コネクタ 65"/>
          <p:cNvCxnSpPr/>
          <p:nvPr/>
        </p:nvCxnSpPr>
        <p:spPr>
          <a:xfrm>
            <a:off x="254007" y="2557012"/>
            <a:ext cx="2880000" cy="3185"/>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a:off x="216991" y="7111339"/>
            <a:ext cx="2880000" cy="3185"/>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grpSp>
        <p:nvGrpSpPr>
          <p:cNvPr id="63" name="グループ化 62"/>
          <p:cNvGrpSpPr/>
          <p:nvPr/>
        </p:nvGrpSpPr>
        <p:grpSpPr>
          <a:xfrm>
            <a:off x="7142019" y="4326124"/>
            <a:ext cx="4059910" cy="1279194"/>
            <a:chOff x="7142019" y="3803237"/>
            <a:chExt cx="4059910" cy="1279194"/>
          </a:xfrm>
        </p:grpSpPr>
        <p:sp>
          <p:nvSpPr>
            <p:cNvPr id="12" name="テキスト ボックス 11"/>
            <p:cNvSpPr txBox="1"/>
            <p:nvPr/>
          </p:nvSpPr>
          <p:spPr>
            <a:xfrm>
              <a:off x="7155363" y="3803237"/>
              <a:ext cx="3931743" cy="292388"/>
            </a:xfrm>
            <a:prstGeom prst="rect">
              <a:avLst/>
            </a:prstGeom>
            <a:noFill/>
          </p:spPr>
          <p:txBody>
            <a:bodyPr wrap="square" rtlCol="0">
              <a:spAutoFit/>
            </a:bodyPr>
            <a:lstStyle/>
            <a:p>
              <a:r>
                <a:rPr kumimoji="1" lang="ja-JP" altLang="en-US" sz="1300" b="1" dirty="0" smtClean="0">
                  <a:solidFill>
                    <a:srgbClr val="FF0000"/>
                  </a:solidFill>
                  <a:latin typeface="AR P丸ゴシック体M" panose="020B0600010101010101" pitchFamily="50" charset="-128"/>
                  <a:ea typeface="AR P丸ゴシック体M" panose="020B0600010101010101" pitchFamily="50" charset="-128"/>
                </a:rPr>
                <a:t>個別リハビリに</a:t>
              </a:r>
              <a:r>
                <a:rPr lang="ja-JP" altLang="en-US" sz="1300" b="1" dirty="0">
                  <a:solidFill>
                    <a:srgbClr val="FF0000"/>
                  </a:solidFill>
                  <a:latin typeface="AR P丸ゴシック体M" panose="020B0600010101010101" pitchFamily="50" charset="-128"/>
                  <a:ea typeface="AR P丸ゴシック体M" panose="020B0600010101010101" pitchFamily="50" charset="-128"/>
                </a:rPr>
                <a:t>重点</a:t>
              </a:r>
              <a:r>
                <a:rPr lang="ja-JP" altLang="en-US" sz="1300" b="1" dirty="0" smtClean="0">
                  <a:solidFill>
                    <a:srgbClr val="FF0000"/>
                  </a:solidFill>
                  <a:latin typeface="AR P丸ゴシック体M" panose="020B0600010101010101" pitchFamily="50" charset="-128"/>
                  <a:ea typeface="AR P丸ゴシック体M" panose="020B0600010101010101" pitchFamily="50" charset="-128"/>
                </a:rPr>
                <a:t>をおいた</a:t>
              </a:r>
              <a:r>
                <a:rPr kumimoji="1" lang="ja-JP" altLang="en-US" sz="1300" b="1" dirty="0" smtClean="0">
                  <a:solidFill>
                    <a:srgbClr val="FF0000"/>
                  </a:solidFill>
                  <a:latin typeface="AR P丸ゴシック体M" panose="020B0600010101010101" pitchFamily="50" charset="-128"/>
                  <a:ea typeface="AR P丸ゴシック体M" panose="020B0600010101010101" pitchFamily="50" charset="-128"/>
                </a:rPr>
                <a:t>短時間デイケア！</a:t>
              </a:r>
              <a:endParaRPr kumimoji="1" lang="ja-JP" altLang="en-US" sz="1300" b="1" dirty="0">
                <a:solidFill>
                  <a:srgbClr val="FF0000"/>
                </a:solidFill>
                <a:latin typeface="AR P丸ゴシック体M" panose="020B0600010101010101" pitchFamily="50" charset="-128"/>
                <a:ea typeface="AR P丸ゴシック体M" panose="020B0600010101010101" pitchFamily="50" charset="-128"/>
              </a:endParaRPr>
            </a:p>
          </p:txBody>
        </p:sp>
        <p:cxnSp>
          <p:nvCxnSpPr>
            <p:cNvPr id="33" name="直線コネクタ 32"/>
            <p:cNvCxnSpPr/>
            <p:nvPr/>
          </p:nvCxnSpPr>
          <p:spPr>
            <a:xfrm>
              <a:off x="7142019" y="4101640"/>
              <a:ext cx="3492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7508841" y="4524707"/>
              <a:ext cx="3038111" cy="292388"/>
            </a:xfrm>
            <a:prstGeom prst="rect">
              <a:avLst/>
            </a:prstGeom>
            <a:noFill/>
          </p:spPr>
          <p:txBody>
            <a:bodyPr wrap="square" rtlCol="0">
              <a:spAutoFit/>
            </a:bodyPr>
            <a:lstStyle/>
            <a:p>
              <a:r>
                <a:rPr lang="ja-JP" altLang="en-US" sz="1300" b="1" dirty="0" smtClean="0">
                  <a:latin typeface="AR P丸ゴシック体M" panose="020B0600010101010101" pitchFamily="50" charset="-128"/>
                  <a:ea typeface="AR P丸ゴシック体M" panose="020B0600010101010101" pitchFamily="50" charset="-128"/>
                </a:rPr>
                <a:t>充実した毎日と自立した日常生活を</a:t>
              </a:r>
              <a:endParaRPr kumimoji="1" lang="ja-JP" altLang="en-US" sz="1300" b="1" dirty="0">
                <a:latin typeface="AR P丸ゴシック体M" panose="020B0600010101010101" pitchFamily="50" charset="-128"/>
                <a:ea typeface="AR P丸ゴシック体M" panose="020B0600010101010101" pitchFamily="50" charset="-128"/>
              </a:endParaRPr>
            </a:p>
          </p:txBody>
        </p:sp>
        <p:sp>
          <p:nvSpPr>
            <p:cNvPr id="18" name="テキスト ボックス 17"/>
            <p:cNvSpPr txBox="1"/>
            <p:nvPr/>
          </p:nvSpPr>
          <p:spPr>
            <a:xfrm>
              <a:off x="7209232" y="4820821"/>
              <a:ext cx="3970511" cy="261610"/>
            </a:xfrm>
            <a:prstGeom prst="rect">
              <a:avLst/>
            </a:prstGeom>
            <a:noFill/>
          </p:spPr>
          <p:txBody>
            <a:bodyPr wrap="square" rtlCol="0">
              <a:spAutoFit/>
            </a:bodyPr>
            <a:lstStyle/>
            <a:p>
              <a:r>
                <a:rPr kumimoji="1" lang="ja-JP" altLang="en-US" sz="1100" dirty="0" smtClean="0">
                  <a:latin typeface="AR P丸ゴシック体M" panose="020B0600010101010101" pitchFamily="50" charset="-128"/>
                  <a:ea typeface="AR P丸ゴシック体M" panose="020B0600010101010101" pitchFamily="50" charset="-128"/>
                </a:rPr>
                <a:t>私たちは</a:t>
              </a:r>
              <a:r>
                <a:rPr lang="ja-JP" altLang="en-US" sz="1100" dirty="0" smtClean="0">
                  <a:latin typeface="AR P丸ゴシック体M" panose="020B0600010101010101" pitchFamily="50" charset="-128"/>
                  <a:ea typeface="AR P丸ゴシック体M" panose="020B0600010101010101" pitchFamily="50" charset="-128"/>
                </a:rPr>
                <a:t>「生きがいのある生活」に向けて</a:t>
              </a:r>
              <a:r>
                <a:rPr kumimoji="1" lang="ja-JP" altLang="en-US" sz="1100" dirty="0" smtClean="0">
                  <a:latin typeface="AR P丸ゴシック体M" panose="020B0600010101010101" pitchFamily="50" charset="-128"/>
                  <a:ea typeface="AR P丸ゴシック体M" panose="020B0600010101010101" pitchFamily="50" charset="-128"/>
                </a:rPr>
                <a:t>支援します</a:t>
              </a:r>
              <a:endParaRPr kumimoji="1" lang="ja-JP" altLang="en-US" sz="1100" dirty="0">
                <a:latin typeface="AR P丸ゴシック体M" panose="020B0600010101010101" pitchFamily="50" charset="-128"/>
                <a:ea typeface="AR P丸ゴシック体M" panose="020B0600010101010101" pitchFamily="50" charset="-128"/>
              </a:endParaRPr>
            </a:p>
          </p:txBody>
        </p:sp>
        <p:sp>
          <p:nvSpPr>
            <p:cNvPr id="29" name="テキスト ボックス 28"/>
            <p:cNvSpPr txBox="1"/>
            <p:nvPr/>
          </p:nvSpPr>
          <p:spPr>
            <a:xfrm>
              <a:off x="8806908" y="4121354"/>
              <a:ext cx="2395021" cy="292388"/>
            </a:xfrm>
            <a:prstGeom prst="rect">
              <a:avLst/>
            </a:prstGeom>
            <a:noFill/>
          </p:spPr>
          <p:txBody>
            <a:bodyPr wrap="square" rtlCol="0">
              <a:spAutoFit/>
            </a:bodyPr>
            <a:lstStyle/>
            <a:p>
              <a:r>
                <a:rPr lang="en-US" altLang="ja-JP" sz="1300" dirty="0" smtClean="0">
                  <a:solidFill>
                    <a:srgbClr val="FF0000"/>
                  </a:solidFill>
                  <a:latin typeface="AR P丸ゴシック体M" panose="020B0600010101010101" pitchFamily="50" charset="-128"/>
                  <a:ea typeface="AR P丸ゴシック体M" panose="020B0600010101010101" pitchFamily="50" charset="-128"/>
                </a:rPr>
                <a:t>(1</a:t>
              </a:r>
              <a:r>
                <a:rPr lang="ja-JP" altLang="en-US" sz="1300" dirty="0" smtClean="0">
                  <a:solidFill>
                    <a:srgbClr val="FF0000"/>
                  </a:solidFill>
                  <a:latin typeface="AR P丸ゴシック体M" panose="020B0600010101010101" pitchFamily="50" charset="-128"/>
                  <a:ea typeface="AR P丸ゴシック体M" panose="020B0600010101010101" pitchFamily="50" charset="-128"/>
                </a:rPr>
                <a:t>時間以上</a:t>
              </a:r>
              <a:r>
                <a:rPr lang="en-US" altLang="ja-JP" sz="1300" dirty="0" smtClean="0">
                  <a:solidFill>
                    <a:srgbClr val="FF0000"/>
                  </a:solidFill>
                  <a:latin typeface="AR P丸ゴシック体M" panose="020B0600010101010101" pitchFamily="50" charset="-128"/>
                  <a:ea typeface="AR P丸ゴシック体M" panose="020B0600010101010101" pitchFamily="50" charset="-128"/>
                </a:rPr>
                <a:t>2</a:t>
              </a:r>
              <a:r>
                <a:rPr lang="ja-JP" altLang="en-US" sz="1300" dirty="0" smtClean="0">
                  <a:solidFill>
                    <a:srgbClr val="FF0000"/>
                  </a:solidFill>
                  <a:latin typeface="AR P丸ゴシック体M" panose="020B0600010101010101" pitchFamily="50" charset="-128"/>
                  <a:ea typeface="AR P丸ゴシック体M" panose="020B0600010101010101" pitchFamily="50" charset="-128"/>
                </a:rPr>
                <a:t>時間未満</a:t>
              </a:r>
              <a:r>
                <a:rPr lang="en-US" altLang="ja-JP" sz="1300" dirty="0" smtClean="0">
                  <a:solidFill>
                    <a:srgbClr val="FF0000"/>
                  </a:solidFill>
                  <a:latin typeface="AR P丸ゴシック体M" panose="020B0600010101010101" pitchFamily="50" charset="-128"/>
                  <a:ea typeface="AR P丸ゴシック体M" panose="020B0600010101010101" pitchFamily="50" charset="-128"/>
                </a:rPr>
                <a:t>)</a:t>
              </a:r>
              <a:endParaRPr kumimoji="1" lang="ja-JP" altLang="en-US" sz="1300" dirty="0">
                <a:solidFill>
                  <a:srgbClr val="FF0000"/>
                </a:solidFill>
                <a:latin typeface="AR P丸ゴシック体M" panose="020B0600010101010101" pitchFamily="50" charset="-128"/>
                <a:ea typeface="AR P丸ゴシック体M" panose="020B0600010101010101" pitchFamily="50" charset="-128"/>
              </a:endParaRPr>
            </a:p>
          </p:txBody>
        </p:sp>
      </p:grpSp>
      <p:grpSp>
        <p:nvGrpSpPr>
          <p:cNvPr id="47" name="グループ化 46"/>
          <p:cNvGrpSpPr/>
          <p:nvPr/>
        </p:nvGrpSpPr>
        <p:grpSpPr>
          <a:xfrm>
            <a:off x="7055378" y="584706"/>
            <a:ext cx="3790466" cy="707939"/>
            <a:chOff x="7055378" y="146552"/>
            <a:chExt cx="3790466" cy="707939"/>
          </a:xfrm>
        </p:grpSpPr>
        <p:sp>
          <p:nvSpPr>
            <p:cNvPr id="10" name="テキスト ボックス 106"/>
            <p:cNvSpPr txBox="1"/>
            <p:nvPr/>
          </p:nvSpPr>
          <p:spPr>
            <a:xfrm>
              <a:off x="7463965" y="177443"/>
              <a:ext cx="3381879" cy="51306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450" b="1" dirty="0">
                  <a:solidFill>
                    <a:srgbClr val="00B050"/>
                  </a:solidFill>
                  <a:latin typeface="HG丸ｺﾞｼｯｸM-PRO" panose="020F0600000000000000" pitchFamily="50" charset="-128"/>
                  <a:ea typeface="HG丸ｺﾞｼｯｸM-PRO" panose="020F0600000000000000" pitchFamily="50" charset="-128"/>
                </a:rPr>
                <a:t>大井</a:t>
              </a:r>
              <a:r>
                <a:rPr kumimoji="1" lang="ja-JP" altLang="en-US" sz="1450" b="1" dirty="0" smtClean="0">
                  <a:solidFill>
                    <a:srgbClr val="00B050"/>
                  </a:solidFill>
                  <a:latin typeface="HG丸ｺﾞｼｯｸM-PRO" panose="020F0600000000000000" pitchFamily="50" charset="-128"/>
                  <a:ea typeface="HG丸ｺﾞｼｯｸM-PRO" panose="020F0600000000000000" pitchFamily="50" charset="-128"/>
                </a:rPr>
                <a:t>リハビリテーションクリニック</a:t>
              </a:r>
              <a:endParaRPr kumimoji="1" lang="ja-JP" altLang="en-US" sz="1450" b="1" dirty="0">
                <a:solidFill>
                  <a:srgbClr val="00B050"/>
                </a:solidFill>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55378" y="146552"/>
              <a:ext cx="500435" cy="543952"/>
            </a:xfrm>
            <a:prstGeom prst="rect">
              <a:avLst/>
            </a:prstGeom>
          </p:spPr>
        </p:pic>
        <p:sp>
          <p:nvSpPr>
            <p:cNvPr id="44" name="テキスト ボックス 43"/>
            <p:cNvSpPr txBox="1"/>
            <p:nvPr/>
          </p:nvSpPr>
          <p:spPr>
            <a:xfrm>
              <a:off x="7639362" y="546714"/>
              <a:ext cx="2984138" cy="307777"/>
            </a:xfrm>
            <a:prstGeom prst="rect">
              <a:avLst/>
            </a:prstGeom>
            <a:noFill/>
          </p:spPr>
          <p:txBody>
            <a:bodyPr wrap="square" rtlCol="0">
              <a:spAutoFit/>
            </a:bodyPr>
            <a:lstStyle/>
            <a:p>
              <a:r>
                <a:rPr kumimoji="1" lang="ja-JP" altLang="en-US" sz="1400" b="1" dirty="0" smtClean="0">
                  <a:solidFill>
                    <a:schemeClr val="accent2"/>
                  </a:solidFill>
                  <a:latin typeface="HG丸ｺﾞｼｯｸM-PRO" panose="020F0600000000000000" pitchFamily="50" charset="-128"/>
                  <a:ea typeface="HG丸ｺﾞｼｯｸM-PRO" panose="020F0600000000000000" pitchFamily="50" charset="-128"/>
                </a:rPr>
                <a:t>整形外科・リハビリテーション科</a:t>
              </a:r>
              <a:endParaRPr kumimoji="1" lang="ja-JP" altLang="en-US" sz="1400" b="1" dirty="0">
                <a:solidFill>
                  <a:schemeClr val="accent2"/>
                </a:solidFill>
                <a:latin typeface="HG丸ｺﾞｼｯｸM-PRO" panose="020F0600000000000000" pitchFamily="50" charset="-128"/>
                <a:ea typeface="HG丸ｺﾞｼｯｸM-PRO" panose="020F0600000000000000" pitchFamily="50" charset="-128"/>
              </a:endParaRPr>
            </a:p>
          </p:txBody>
        </p:sp>
      </p:grpSp>
      <p:grpSp>
        <p:nvGrpSpPr>
          <p:cNvPr id="21" name="グループ化 20"/>
          <p:cNvGrpSpPr/>
          <p:nvPr/>
        </p:nvGrpSpPr>
        <p:grpSpPr>
          <a:xfrm>
            <a:off x="3469548" y="211592"/>
            <a:ext cx="3899692" cy="2458822"/>
            <a:chOff x="3469548" y="259217"/>
            <a:chExt cx="3899692" cy="2458822"/>
          </a:xfrm>
        </p:grpSpPr>
        <p:grpSp>
          <p:nvGrpSpPr>
            <p:cNvPr id="93" name="グループ化 92"/>
            <p:cNvGrpSpPr/>
            <p:nvPr/>
          </p:nvGrpSpPr>
          <p:grpSpPr>
            <a:xfrm>
              <a:off x="3469548" y="259217"/>
              <a:ext cx="3899692" cy="2071309"/>
              <a:chOff x="3469548" y="106817"/>
              <a:chExt cx="3899692" cy="2071309"/>
            </a:xfrm>
          </p:grpSpPr>
          <p:sp>
            <p:nvSpPr>
              <p:cNvPr id="96" name="テキスト ボックス 95"/>
              <p:cNvSpPr txBox="1"/>
              <p:nvPr/>
            </p:nvSpPr>
            <p:spPr>
              <a:xfrm>
                <a:off x="3630189" y="106817"/>
                <a:ext cx="2168906" cy="307777"/>
              </a:xfrm>
              <a:prstGeom prst="rect">
                <a:avLst/>
              </a:prstGeom>
              <a:noFill/>
            </p:spPr>
            <p:txBody>
              <a:bodyPr wrap="square" rtlCol="0">
                <a:spAutoFit/>
              </a:bodyPr>
              <a:lstStyle/>
              <a:p>
                <a:r>
                  <a:rPr kumimoji="1" lang="ja-JP" altLang="en-US" sz="1400" b="1" dirty="0" smtClean="0">
                    <a:latin typeface="AR P丸ゴシック体M" panose="020B0600010101010101" pitchFamily="50" charset="-128"/>
                    <a:ea typeface="AR P丸ゴシック体M" panose="020B0600010101010101" pitchFamily="50" charset="-128"/>
                  </a:rPr>
                  <a:t>お申込み・お問合せ</a:t>
                </a:r>
                <a:endParaRPr kumimoji="1" lang="en-US" altLang="ja-JP" sz="1400" b="1" dirty="0" smtClean="0">
                  <a:latin typeface="AR P丸ゴシック体M" panose="020B0600010101010101" pitchFamily="50" charset="-128"/>
                  <a:ea typeface="AR P丸ゴシック体M" panose="020B0600010101010101" pitchFamily="50" charset="-128"/>
                </a:endParaRPr>
              </a:p>
            </p:txBody>
          </p:sp>
          <p:sp>
            <p:nvSpPr>
              <p:cNvPr id="97" name="テキスト ボックス 96"/>
              <p:cNvSpPr txBox="1"/>
              <p:nvPr/>
            </p:nvSpPr>
            <p:spPr>
              <a:xfrm>
                <a:off x="4385376" y="1123638"/>
                <a:ext cx="2362115" cy="307777"/>
              </a:xfrm>
              <a:prstGeom prst="rect">
                <a:avLst/>
              </a:prstGeom>
              <a:noFill/>
            </p:spPr>
            <p:txBody>
              <a:bodyPr wrap="square" rtlCol="0">
                <a:spAutoFit/>
              </a:bodyPr>
              <a:lstStyle/>
              <a:p>
                <a:r>
                  <a:rPr lang="ja-JP" altLang="en-US" sz="1400" b="1" dirty="0">
                    <a:solidFill>
                      <a:srgbClr val="00B050"/>
                    </a:solidFill>
                    <a:latin typeface="HG丸ｺﾞｼｯｸM-PRO" panose="020F0600000000000000" pitchFamily="50" charset="-128"/>
                    <a:ea typeface="HG丸ｺﾞｼｯｸM-PRO" panose="020F0600000000000000" pitchFamily="50" charset="-128"/>
                  </a:rPr>
                  <a:t>通所</a:t>
                </a:r>
                <a:r>
                  <a:rPr kumimoji="1" lang="ja-JP" altLang="en-US" sz="1400" b="1" dirty="0" smtClean="0">
                    <a:solidFill>
                      <a:srgbClr val="00B050"/>
                    </a:solidFill>
                    <a:latin typeface="HG丸ｺﾞｼｯｸM-PRO" panose="020F0600000000000000" pitchFamily="50" charset="-128"/>
                    <a:ea typeface="HG丸ｺﾞｼｯｸM-PRO" panose="020F0600000000000000" pitchFamily="50" charset="-128"/>
                  </a:rPr>
                  <a:t>リハビリテーション</a:t>
                </a:r>
                <a:endParaRPr kumimoji="1" lang="en-US" altLang="ja-JP" sz="1400" b="1" dirty="0" smtClean="0">
                  <a:solidFill>
                    <a:srgbClr val="00B050"/>
                  </a:solidFill>
                  <a:latin typeface="HG丸ｺﾞｼｯｸM-PRO" panose="020F0600000000000000" pitchFamily="50" charset="-128"/>
                  <a:ea typeface="HG丸ｺﾞｼｯｸM-PRO" panose="020F0600000000000000" pitchFamily="50" charset="-128"/>
                </a:endParaRPr>
              </a:p>
            </p:txBody>
          </p:sp>
          <p:sp>
            <p:nvSpPr>
              <p:cNvPr id="98" name="テキスト ボックス 97"/>
              <p:cNvSpPr txBox="1"/>
              <p:nvPr/>
            </p:nvSpPr>
            <p:spPr>
              <a:xfrm>
                <a:off x="3469548" y="1439462"/>
                <a:ext cx="3604793" cy="738664"/>
              </a:xfrm>
              <a:prstGeom prst="rect">
                <a:avLst/>
              </a:prstGeom>
              <a:noFill/>
            </p:spPr>
            <p:txBody>
              <a:bodyPr wrap="square" rtlCol="0">
                <a:spAutoFit/>
              </a:bodyPr>
              <a:lstStyle/>
              <a:p>
                <a:r>
                  <a:rPr kumimoji="1" lang="ja-JP" altLang="en-US" sz="1400" dirty="0" smtClean="0">
                    <a:latin typeface="AR P丸ゴシック体M" panose="020B0600010101010101" pitchFamily="50" charset="-128"/>
                    <a:ea typeface="AR P丸ゴシック体M" panose="020B0600010101010101" pitchFamily="50" charset="-128"/>
                  </a:rPr>
                  <a:t> 　〒 </a:t>
                </a:r>
                <a:r>
                  <a:rPr kumimoji="1" lang="en-US" altLang="ja-JP" sz="1400" dirty="0" smtClean="0">
                    <a:latin typeface="AR P丸ゴシック体M" panose="020B0600010101010101" pitchFamily="50" charset="-128"/>
                    <a:ea typeface="AR P丸ゴシック体M" panose="020B0600010101010101" pitchFamily="50" charset="-128"/>
                  </a:rPr>
                  <a:t>509-7201</a:t>
                </a:r>
              </a:p>
              <a:p>
                <a:r>
                  <a:rPr lang="ja-JP" altLang="en-US" sz="1400" dirty="0" smtClean="0">
                    <a:latin typeface="AR P丸ゴシック体M" panose="020B0600010101010101" pitchFamily="50" charset="-128"/>
                    <a:ea typeface="AR P丸ゴシック体M" panose="020B0600010101010101" pitchFamily="50" charset="-128"/>
                  </a:rPr>
                  <a:t> 　恵那市大井町</a:t>
                </a:r>
                <a:r>
                  <a:rPr lang="en-US" altLang="ja-JP" sz="1400" dirty="0" smtClean="0">
                    <a:latin typeface="AR P丸ゴシック体M" panose="020B0600010101010101" pitchFamily="50" charset="-128"/>
                    <a:ea typeface="AR P丸ゴシック体M" panose="020B0600010101010101" pitchFamily="50" charset="-128"/>
                  </a:rPr>
                  <a:t>1002</a:t>
                </a:r>
                <a:r>
                  <a:rPr lang="ja-JP" altLang="en-US" sz="1400" dirty="0" smtClean="0">
                    <a:latin typeface="AR P丸ゴシック体M" panose="020B0600010101010101" pitchFamily="50" charset="-128"/>
                    <a:ea typeface="AR P丸ゴシック体M" panose="020B0600010101010101" pitchFamily="50" charset="-128"/>
                  </a:rPr>
                  <a:t>番地</a:t>
                </a:r>
                <a:r>
                  <a:rPr lang="en-US" altLang="ja-JP" sz="1400" dirty="0" smtClean="0">
                    <a:latin typeface="AR P丸ゴシック体M" panose="020B0600010101010101" pitchFamily="50" charset="-128"/>
                    <a:ea typeface="AR P丸ゴシック体M" panose="020B0600010101010101" pitchFamily="50" charset="-128"/>
                  </a:rPr>
                  <a:t>4</a:t>
                </a:r>
              </a:p>
              <a:p>
                <a:r>
                  <a:rPr lang="ja-JP" altLang="en-US" sz="1400" dirty="0" smtClean="0">
                    <a:latin typeface="AR P丸ゴシック体M" panose="020B0600010101010101" pitchFamily="50" charset="-128"/>
                    <a:ea typeface="AR P丸ゴシック体M" panose="020B0600010101010101" pitchFamily="50" charset="-128"/>
                  </a:rPr>
                  <a:t> 　　</a:t>
                </a:r>
                <a:endParaRPr lang="en-US" altLang="ja-JP" sz="1400" dirty="0" smtClean="0">
                  <a:latin typeface="AR P丸ゴシック体M" panose="020B0600010101010101" pitchFamily="50" charset="-128"/>
                  <a:ea typeface="AR P丸ゴシック体M" panose="020B0600010101010101" pitchFamily="50" charset="-128"/>
                </a:endParaRPr>
              </a:p>
            </p:txBody>
          </p:sp>
          <p:grpSp>
            <p:nvGrpSpPr>
              <p:cNvPr id="99" name="グループ化 98"/>
              <p:cNvGrpSpPr/>
              <p:nvPr/>
            </p:nvGrpSpPr>
            <p:grpSpPr>
              <a:xfrm>
                <a:off x="3507695" y="426764"/>
                <a:ext cx="3861545" cy="707940"/>
                <a:chOff x="7113302" y="146551"/>
                <a:chExt cx="3861545" cy="707940"/>
              </a:xfrm>
            </p:grpSpPr>
            <p:sp>
              <p:nvSpPr>
                <p:cNvPr id="100" name="テキスト ボックス 106"/>
                <p:cNvSpPr txBox="1"/>
                <p:nvPr/>
              </p:nvSpPr>
              <p:spPr>
                <a:xfrm>
                  <a:off x="7592968" y="173459"/>
                  <a:ext cx="3381879" cy="51306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450" b="1" dirty="0">
                      <a:solidFill>
                        <a:srgbClr val="00B050"/>
                      </a:solidFill>
                      <a:latin typeface="HG丸ｺﾞｼｯｸM-PRO" panose="020F0600000000000000" pitchFamily="50" charset="-128"/>
                      <a:ea typeface="HG丸ｺﾞｼｯｸM-PRO" panose="020F0600000000000000" pitchFamily="50" charset="-128"/>
                    </a:rPr>
                    <a:t>大井</a:t>
                  </a:r>
                  <a:r>
                    <a:rPr kumimoji="1" lang="ja-JP" altLang="en-US" sz="1450" b="1" dirty="0" smtClean="0">
                      <a:solidFill>
                        <a:srgbClr val="00B050"/>
                      </a:solidFill>
                      <a:latin typeface="HG丸ｺﾞｼｯｸM-PRO" panose="020F0600000000000000" pitchFamily="50" charset="-128"/>
                      <a:ea typeface="HG丸ｺﾞｼｯｸM-PRO" panose="020F0600000000000000" pitchFamily="50" charset="-128"/>
                    </a:rPr>
                    <a:t>リハビリテーションクリニック</a:t>
                  </a:r>
                  <a:endParaRPr kumimoji="1" lang="ja-JP" altLang="en-US" sz="1450" b="1" dirty="0">
                    <a:solidFill>
                      <a:srgbClr val="00B050"/>
                    </a:solidFill>
                    <a:latin typeface="HG丸ｺﾞｼｯｸM-PRO" panose="020F0600000000000000" pitchFamily="50" charset="-128"/>
                    <a:ea typeface="HG丸ｺﾞｼｯｸM-PRO" panose="020F0600000000000000" pitchFamily="50" charset="-128"/>
                  </a:endParaRPr>
                </a:p>
              </p:txBody>
            </p:sp>
            <p:pic>
              <p:nvPicPr>
                <p:cNvPr id="101" name="図 10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13302" y="146551"/>
                  <a:ext cx="573685" cy="623571"/>
                </a:xfrm>
                <a:prstGeom prst="rect">
                  <a:avLst/>
                </a:prstGeom>
              </p:spPr>
            </p:pic>
            <p:sp>
              <p:nvSpPr>
                <p:cNvPr id="102" name="テキスト ボックス 101"/>
                <p:cNvSpPr txBox="1"/>
                <p:nvPr/>
              </p:nvSpPr>
              <p:spPr>
                <a:xfrm>
                  <a:off x="7725087" y="546714"/>
                  <a:ext cx="2984138" cy="307777"/>
                </a:xfrm>
                <a:prstGeom prst="rect">
                  <a:avLst/>
                </a:prstGeom>
                <a:noFill/>
              </p:spPr>
              <p:txBody>
                <a:bodyPr wrap="square" rtlCol="0">
                  <a:spAutoFit/>
                </a:bodyPr>
                <a:lstStyle/>
                <a:p>
                  <a:r>
                    <a:rPr kumimoji="1" lang="ja-JP" altLang="en-US" sz="1400" b="1" dirty="0" smtClean="0">
                      <a:solidFill>
                        <a:schemeClr val="accent2"/>
                      </a:solidFill>
                      <a:latin typeface="HG丸ｺﾞｼｯｸM-PRO" panose="020F0600000000000000" pitchFamily="50" charset="-128"/>
                      <a:ea typeface="HG丸ｺﾞｼｯｸM-PRO" panose="020F0600000000000000" pitchFamily="50" charset="-128"/>
                    </a:rPr>
                    <a:t>整形外科・リハビリテーション科</a:t>
                  </a:r>
                  <a:endParaRPr kumimoji="1" lang="ja-JP" altLang="en-US" sz="1400" b="1" dirty="0">
                    <a:solidFill>
                      <a:schemeClr val="accent2"/>
                    </a:solidFill>
                    <a:latin typeface="HG丸ｺﾞｼｯｸM-PRO" panose="020F0600000000000000" pitchFamily="50" charset="-128"/>
                    <a:ea typeface="HG丸ｺﾞｼｯｸM-PRO" panose="020F0600000000000000" pitchFamily="50" charset="-128"/>
                  </a:endParaRPr>
                </a:p>
              </p:txBody>
            </p:sp>
          </p:grpSp>
        </p:grpSp>
        <p:pic>
          <p:nvPicPr>
            <p:cNvPr id="94" name="図 93"/>
            <p:cNvPicPr>
              <a:picLocks noChangeAspect="1"/>
            </p:cNvPicPr>
            <p:nvPr/>
          </p:nvPicPr>
          <p:blipFill>
            <a:blip r:embed="rId5"/>
            <a:stretch>
              <a:fillRect/>
            </a:stretch>
          </p:blipFill>
          <p:spPr>
            <a:xfrm>
              <a:off x="3781854" y="2465395"/>
              <a:ext cx="363621" cy="226800"/>
            </a:xfrm>
            <a:prstGeom prst="rect">
              <a:avLst/>
            </a:prstGeom>
          </p:spPr>
        </p:pic>
        <p:pic>
          <p:nvPicPr>
            <p:cNvPr id="95" name="図 94"/>
            <p:cNvPicPr>
              <a:picLocks noChangeAspect="1"/>
            </p:cNvPicPr>
            <p:nvPr/>
          </p:nvPicPr>
          <p:blipFill rotWithShape="1">
            <a:blip r:embed="rId6"/>
            <a:srcRect/>
            <a:stretch/>
          </p:blipFill>
          <p:spPr>
            <a:xfrm>
              <a:off x="3786294" y="2162432"/>
              <a:ext cx="363600" cy="238305"/>
            </a:xfrm>
            <a:prstGeom prst="rect">
              <a:avLst/>
            </a:prstGeom>
          </p:spPr>
        </p:pic>
        <p:sp>
          <p:nvSpPr>
            <p:cNvPr id="91" name="テキスト ボックス 90"/>
            <p:cNvSpPr txBox="1"/>
            <p:nvPr/>
          </p:nvSpPr>
          <p:spPr>
            <a:xfrm>
              <a:off x="4221738" y="2117920"/>
              <a:ext cx="1871745" cy="307777"/>
            </a:xfrm>
            <a:prstGeom prst="rect">
              <a:avLst/>
            </a:prstGeom>
            <a:noFill/>
          </p:spPr>
          <p:txBody>
            <a:bodyPr wrap="square" rtlCol="0">
              <a:spAutoFit/>
            </a:bodyPr>
            <a:lstStyle/>
            <a:p>
              <a:r>
                <a:rPr kumimoji="1" lang="en-US" altLang="ja-JP" sz="1400" dirty="0" smtClean="0">
                  <a:latin typeface="AR P丸ゴシック体M" panose="020B0600010101010101" pitchFamily="50" charset="-128"/>
                  <a:ea typeface="AR P丸ゴシック体M" panose="020B0600010101010101" pitchFamily="50" charset="-128"/>
                </a:rPr>
                <a:t>(0573)20-3232</a:t>
              </a:r>
              <a:endParaRPr kumimoji="1" lang="ja-JP" altLang="en-US" sz="1400" dirty="0">
                <a:latin typeface="AR P丸ゴシック体M" panose="020B0600010101010101" pitchFamily="50" charset="-128"/>
                <a:ea typeface="AR P丸ゴシック体M" panose="020B0600010101010101" pitchFamily="50" charset="-128"/>
              </a:endParaRPr>
            </a:p>
          </p:txBody>
        </p:sp>
        <p:sp>
          <p:nvSpPr>
            <p:cNvPr id="92" name="テキスト ボックス 91"/>
            <p:cNvSpPr txBox="1"/>
            <p:nvPr/>
          </p:nvSpPr>
          <p:spPr>
            <a:xfrm>
              <a:off x="4226719" y="2410262"/>
              <a:ext cx="1871745" cy="307777"/>
            </a:xfrm>
            <a:prstGeom prst="rect">
              <a:avLst/>
            </a:prstGeom>
            <a:noFill/>
          </p:spPr>
          <p:txBody>
            <a:bodyPr wrap="square" rtlCol="0">
              <a:spAutoFit/>
            </a:bodyPr>
            <a:lstStyle/>
            <a:p>
              <a:r>
                <a:rPr kumimoji="1" lang="en-US" altLang="ja-JP" sz="1400" dirty="0" smtClean="0">
                  <a:latin typeface="AR P丸ゴシック体M" panose="020B0600010101010101" pitchFamily="50" charset="-128"/>
                  <a:ea typeface="AR P丸ゴシック体M" panose="020B0600010101010101" pitchFamily="50" charset="-128"/>
                </a:rPr>
                <a:t>(0573)20-3233</a:t>
              </a:r>
              <a:endParaRPr kumimoji="1" lang="ja-JP" altLang="en-US" sz="1400" dirty="0">
                <a:latin typeface="AR P丸ゴシック体M" panose="020B0600010101010101" pitchFamily="50" charset="-128"/>
                <a:ea typeface="AR P丸ゴシック体M" panose="020B0600010101010101" pitchFamily="50" charset="-128"/>
              </a:endParaRPr>
            </a:p>
          </p:txBody>
        </p:sp>
      </p:grpSp>
      <p:cxnSp>
        <p:nvCxnSpPr>
          <p:cNvPr id="86" name="直線コネクタ 85"/>
          <p:cNvCxnSpPr/>
          <p:nvPr/>
        </p:nvCxnSpPr>
        <p:spPr>
          <a:xfrm>
            <a:off x="229336" y="6617042"/>
            <a:ext cx="2880000" cy="3076"/>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177389" y="6679571"/>
            <a:ext cx="2124708" cy="246221"/>
          </a:xfrm>
          <a:prstGeom prst="rect">
            <a:avLst/>
          </a:prstGeom>
          <a:noFill/>
        </p:spPr>
        <p:txBody>
          <a:bodyPr wrap="square" rtlCol="0">
            <a:spAutoFit/>
          </a:bodyPr>
          <a:lstStyle/>
          <a:p>
            <a:r>
              <a:rPr kumimoji="1" lang="ja-JP" altLang="en-US" sz="1000" dirty="0" smtClean="0">
                <a:ea typeface="AR P丸ゴシック体M" panose="020B0600010101010101"/>
              </a:rPr>
              <a:t>短期集中個別リハビリ加算</a:t>
            </a:r>
            <a:endParaRPr kumimoji="1" lang="ja-JP" altLang="en-US" sz="1000" dirty="0">
              <a:ea typeface="AR P丸ゴシック体M" panose="020B0600010101010101"/>
            </a:endParaRPr>
          </a:p>
        </p:txBody>
      </p:sp>
      <p:sp>
        <p:nvSpPr>
          <p:cNvPr id="8" name="テキスト ボックス 7"/>
          <p:cNvSpPr txBox="1"/>
          <p:nvPr/>
        </p:nvSpPr>
        <p:spPr>
          <a:xfrm>
            <a:off x="2516801" y="6679570"/>
            <a:ext cx="1188357" cy="246221"/>
          </a:xfrm>
          <a:prstGeom prst="rect">
            <a:avLst/>
          </a:prstGeom>
          <a:noFill/>
        </p:spPr>
        <p:txBody>
          <a:bodyPr wrap="square" rtlCol="0">
            <a:spAutoFit/>
          </a:bodyPr>
          <a:lstStyle/>
          <a:p>
            <a:r>
              <a:rPr kumimoji="1" lang="en-US" altLang="ja-JP" sz="1000" dirty="0" smtClean="0">
                <a:latin typeface="AR P丸ゴシック体M" panose="020B0600010101010101" pitchFamily="50" charset="-128"/>
                <a:ea typeface="AR P丸ゴシック体M" panose="020B0600010101010101" pitchFamily="50" charset="-128"/>
              </a:rPr>
              <a:t>110</a:t>
            </a:r>
            <a:r>
              <a:rPr kumimoji="1" lang="ja-JP" altLang="en-US" sz="1000" dirty="0" smtClean="0">
                <a:latin typeface="AR P丸ゴシック体M" panose="020B0600010101010101" pitchFamily="50" charset="-128"/>
                <a:ea typeface="AR P丸ゴシック体M" panose="020B0600010101010101" pitchFamily="50" charset="-128"/>
              </a:rPr>
              <a:t>円</a:t>
            </a:r>
            <a:r>
              <a:rPr kumimoji="1" lang="en-US" altLang="ja-JP" sz="1000" dirty="0" smtClean="0">
                <a:ea typeface="AR P丸ゴシック体M" panose="020B0600010101010101"/>
              </a:rPr>
              <a:t>/</a:t>
            </a:r>
            <a:r>
              <a:rPr kumimoji="1" lang="ja-JP" altLang="en-US" sz="1000" dirty="0" smtClean="0">
                <a:ea typeface="AR P丸ゴシック体M" panose="020B0600010101010101"/>
              </a:rPr>
              <a:t>日</a:t>
            </a:r>
            <a:endParaRPr kumimoji="1" lang="ja-JP" altLang="en-US" sz="1000" dirty="0">
              <a:ea typeface="AR P丸ゴシック体M" panose="020B0600010101010101"/>
            </a:endParaRPr>
          </a:p>
        </p:txBody>
      </p:sp>
      <p:sp>
        <p:nvSpPr>
          <p:cNvPr id="9" name="テキスト ボックス 8"/>
          <p:cNvSpPr txBox="1"/>
          <p:nvPr/>
        </p:nvSpPr>
        <p:spPr>
          <a:xfrm>
            <a:off x="256768" y="6884370"/>
            <a:ext cx="3693334" cy="246221"/>
          </a:xfrm>
          <a:prstGeom prst="rect">
            <a:avLst/>
          </a:prstGeom>
          <a:noFill/>
        </p:spPr>
        <p:txBody>
          <a:bodyPr wrap="square" rtlCol="0">
            <a:spAutoFit/>
          </a:bodyPr>
          <a:lstStyle/>
          <a:p>
            <a:r>
              <a:rPr kumimoji="1" lang="ja-JP" altLang="en-US" sz="1000" dirty="0" smtClean="0">
                <a:ea typeface="AR P丸ゴシック体M" panose="020B0600010101010101"/>
              </a:rPr>
              <a:t>（退院、認定日から</a:t>
            </a:r>
            <a:r>
              <a:rPr kumimoji="1" lang="en-US" altLang="ja-JP" sz="1000" dirty="0" smtClean="0">
                <a:ea typeface="AR P丸ゴシック体M" panose="020B0600010101010101"/>
              </a:rPr>
              <a:t>3</a:t>
            </a:r>
            <a:r>
              <a:rPr kumimoji="1" lang="ja-JP" altLang="en-US" sz="1000" dirty="0" smtClean="0">
                <a:ea typeface="AR P丸ゴシック体M" panose="020B0600010101010101"/>
              </a:rPr>
              <a:t>ヶ月、週</a:t>
            </a:r>
            <a:r>
              <a:rPr kumimoji="1" lang="en-US" altLang="ja-JP" sz="1000" dirty="0" smtClean="0">
                <a:ea typeface="AR P丸ゴシック体M" panose="020B0600010101010101"/>
              </a:rPr>
              <a:t>2</a:t>
            </a:r>
            <a:r>
              <a:rPr kumimoji="1" lang="ja-JP" altLang="en-US" sz="1000" dirty="0" smtClean="0">
                <a:ea typeface="AR P丸ゴシック体M" panose="020B0600010101010101"/>
              </a:rPr>
              <a:t>回以上ご利用の場合）</a:t>
            </a:r>
            <a:endParaRPr kumimoji="1" lang="ja-JP" altLang="en-US" sz="1000" dirty="0">
              <a:ea typeface="AR P丸ゴシック体M" panose="020B0600010101010101"/>
            </a:endParaRPr>
          </a:p>
        </p:txBody>
      </p:sp>
      <p:sp>
        <p:nvSpPr>
          <p:cNvPr id="31" name="テキスト ボックス 30"/>
          <p:cNvSpPr txBox="1"/>
          <p:nvPr/>
        </p:nvSpPr>
        <p:spPr>
          <a:xfrm>
            <a:off x="172003" y="1601776"/>
            <a:ext cx="1867149" cy="246221"/>
          </a:xfrm>
          <a:prstGeom prst="rect">
            <a:avLst/>
          </a:prstGeom>
          <a:noFill/>
        </p:spPr>
        <p:txBody>
          <a:bodyPr wrap="square" rtlCol="0">
            <a:spAutoFit/>
          </a:bodyPr>
          <a:lstStyle/>
          <a:p>
            <a:r>
              <a:rPr kumimoji="1" lang="ja-JP" altLang="en-US" sz="1000" dirty="0" smtClean="0">
                <a:latin typeface="AR P丸ゴシック体M" panose="020B0600010101010101" pitchFamily="50" charset="-128"/>
                <a:ea typeface="AR P丸ゴシック体M" panose="020B0600010101010101" pitchFamily="50" charset="-128"/>
              </a:rPr>
              <a:t>運動器機能向上加算　</a:t>
            </a:r>
            <a:r>
              <a:rPr lang="ja-JP" altLang="en-US" sz="1000" dirty="0">
                <a:latin typeface="AR P丸ゴシック体M" panose="020B0600010101010101" pitchFamily="50" charset="-128"/>
                <a:ea typeface="AR P丸ゴシック体M" panose="020B0600010101010101" pitchFamily="50" charset="-128"/>
              </a:rPr>
              <a:t>　</a:t>
            </a:r>
            <a:r>
              <a:rPr lang="ja-JP" altLang="en-US" sz="1000" dirty="0" smtClean="0">
                <a:latin typeface="AR P丸ゴシック体M" panose="020B0600010101010101" pitchFamily="50" charset="-128"/>
                <a:ea typeface="AR P丸ゴシック体M" panose="020B0600010101010101" pitchFamily="50" charset="-128"/>
              </a:rPr>
              <a:t>　　　　　</a:t>
            </a:r>
            <a:endParaRPr kumimoji="1" lang="ja-JP" altLang="en-US" sz="1000" dirty="0">
              <a:latin typeface="AR P丸ゴシック体M" panose="020B0600010101010101" pitchFamily="50" charset="-128"/>
              <a:ea typeface="AR P丸ゴシック体M" panose="020B0600010101010101" pitchFamily="50" charset="-128"/>
            </a:endParaRPr>
          </a:p>
        </p:txBody>
      </p:sp>
      <p:sp>
        <p:nvSpPr>
          <p:cNvPr id="17" name="テキスト ボックス 16"/>
          <p:cNvSpPr txBox="1"/>
          <p:nvPr/>
        </p:nvSpPr>
        <p:spPr>
          <a:xfrm>
            <a:off x="172003" y="1848263"/>
            <a:ext cx="2357437" cy="246221"/>
          </a:xfrm>
          <a:prstGeom prst="rect">
            <a:avLst/>
          </a:prstGeom>
          <a:noFill/>
        </p:spPr>
        <p:txBody>
          <a:bodyPr wrap="square" rtlCol="0">
            <a:spAutoFit/>
          </a:bodyPr>
          <a:lstStyle/>
          <a:p>
            <a:r>
              <a:rPr kumimoji="1" lang="ja-JP" altLang="en-US" sz="1000" dirty="0" smtClean="0">
                <a:latin typeface="AR P丸ゴシック体M" panose="020B0600010101010101" pitchFamily="50" charset="-128"/>
                <a:ea typeface="AR P丸ゴシック体M" panose="020B0600010101010101" pitchFamily="50" charset="-128"/>
              </a:rPr>
              <a:t>サービス提供体制</a:t>
            </a:r>
            <a:r>
              <a:rPr kumimoji="1" lang="ja-JP" altLang="en-US" sz="1000" dirty="0" smtClean="0">
                <a:latin typeface="AR P丸ゴシック体M" panose="020B0600010101010101" pitchFamily="50" charset="-128"/>
                <a:ea typeface="AR P丸ゴシック体M" panose="020B0600010101010101" pitchFamily="50" charset="-128"/>
              </a:rPr>
              <a:t>加算</a:t>
            </a:r>
            <a:r>
              <a:rPr kumimoji="1" lang="en-US" altLang="ja-JP" sz="1000" dirty="0" smtClean="0">
                <a:latin typeface="AR P丸ゴシック体M" panose="020B0600010101010101" pitchFamily="50" charset="-128"/>
                <a:ea typeface="AR P丸ゴシック体M" panose="020B0600010101010101" pitchFamily="50" charset="-128"/>
              </a:rPr>
              <a:t>Ⅲ</a:t>
            </a:r>
            <a:endParaRPr kumimoji="1" lang="ja-JP" altLang="en-US" sz="1000" dirty="0">
              <a:latin typeface="AR P丸ゴシック体M" panose="020B0600010101010101" pitchFamily="50" charset="-128"/>
              <a:ea typeface="AR P丸ゴシック体M" panose="020B0600010101010101" pitchFamily="50" charset="-128"/>
            </a:endParaRPr>
          </a:p>
        </p:txBody>
      </p:sp>
      <p:sp>
        <p:nvSpPr>
          <p:cNvPr id="28" name="テキスト ボックス 27"/>
          <p:cNvSpPr txBox="1"/>
          <p:nvPr/>
        </p:nvSpPr>
        <p:spPr>
          <a:xfrm>
            <a:off x="1878614" y="1847187"/>
            <a:ext cx="1450558" cy="246221"/>
          </a:xfrm>
          <a:prstGeom prst="rect">
            <a:avLst/>
          </a:prstGeom>
          <a:noFill/>
        </p:spPr>
        <p:txBody>
          <a:bodyPr wrap="square" rtlCol="0">
            <a:spAutoFit/>
          </a:bodyPr>
          <a:lstStyle/>
          <a:p>
            <a:r>
              <a:rPr kumimoji="1" lang="ja-JP" altLang="en-US" sz="1000" dirty="0" smtClean="0">
                <a:latin typeface="AR P丸ゴシック体M" panose="020B0600010101010101" pitchFamily="50" charset="-128"/>
                <a:ea typeface="AR P丸ゴシック体M" panose="020B0600010101010101" pitchFamily="50" charset="-128"/>
              </a:rPr>
              <a:t>要支援</a:t>
            </a:r>
            <a:r>
              <a:rPr kumimoji="1" lang="en-US" altLang="ja-JP" sz="1000" dirty="0" smtClean="0">
                <a:latin typeface="AR P丸ゴシック体M" panose="020B0600010101010101" pitchFamily="50" charset="-128"/>
                <a:ea typeface="AR P丸ゴシック体M" panose="020B0600010101010101" pitchFamily="50" charset="-128"/>
              </a:rPr>
              <a:t>1</a:t>
            </a:r>
          </a:p>
        </p:txBody>
      </p:sp>
      <p:sp>
        <p:nvSpPr>
          <p:cNvPr id="35" name="テキスト ボックス 34"/>
          <p:cNvSpPr txBox="1"/>
          <p:nvPr/>
        </p:nvSpPr>
        <p:spPr>
          <a:xfrm>
            <a:off x="211096" y="2559079"/>
            <a:ext cx="2241805" cy="400110"/>
          </a:xfrm>
          <a:prstGeom prst="rect">
            <a:avLst/>
          </a:prstGeom>
          <a:noFill/>
        </p:spPr>
        <p:txBody>
          <a:bodyPr wrap="square" rtlCol="0">
            <a:spAutoFit/>
          </a:bodyPr>
          <a:lstStyle/>
          <a:p>
            <a:r>
              <a:rPr kumimoji="1" lang="ja-JP" altLang="en-US" sz="1000" dirty="0" smtClean="0">
                <a:latin typeface="AR P丸ゴシック体M" panose="020B0600010101010101" pitchFamily="50" charset="-128"/>
                <a:ea typeface="AR P丸ゴシック体M" panose="020B0600010101010101" pitchFamily="50" charset="-128"/>
              </a:rPr>
              <a:t>中山間地域等提供加算</a:t>
            </a:r>
            <a:endParaRPr kumimoji="1" lang="en-US" altLang="ja-JP" sz="1000" dirty="0" smtClean="0">
              <a:latin typeface="AR P丸ゴシック体M" panose="020B0600010101010101" pitchFamily="50" charset="-128"/>
              <a:ea typeface="AR P丸ゴシック体M" panose="020B0600010101010101" pitchFamily="50" charset="-128"/>
            </a:endParaRPr>
          </a:p>
          <a:p>
            <a:r>
              <a:rPr lang="en-US" altLang="ja-JP" sz="1000" dirty="0" smtClean="0">
                <a:latin typeface="AR P丸ゴシック体M" panose="020B0600010101010101" pitchFamily="50" charset="-128"/>
                <a:ea typeface="AR P丸ゴシック体M" panose="020B0600010101010101" pitchFamily="50" charset="-128"/>
              </a:rPr>
              <a:t>※</a:t>
            </a:r>
            <a:r>
              <a:rPr lang="ja-JP" altLang="en-US" sz="1000" dirty="0" smtClean="0">
                <a:latin typeface="AR P丸ゴシック体M" panose="020B0600010101010101" pitchFamily="50" charset="-128"/>
                <a:ea typeface="AR P丸ゴシック体M" panose="020B0600010101010101" pitchFamily="50" charset="-128"/>
              </a:rPr>
              <a:t>当事業所から</a:t>
            </a:r>
            <a:r>
              <a:rPr lang="en-US" altLang="ja-JP" sz="1000" dirty="0" smtClean="0">
                <a:latin typeface="AR P丸ゴシック体M" panose="020B0600010101010101" pitchFamily="50" charset="-128"/>
                <a:ea typeface="AR P丸ゴシック体M" panose="020B0600010101010101" pitchFamily="50" charset="-128"/>
              </a:rPr>
              <a:t>3km</a:t>
            </a:r>
            <a:r>
              <a:rPr lang="ja-JP" altLang="en-US" sz="1000" dirty="0" smtClean="0">
                <a:latin typeface="AR P丸ゴシック体M" panose="020B0600010101010101" pitchFamily="50" charset="-128"/>
                <a:ea typeface="AR P丸ゴシック体M" panose="020B0600010101010101" pitchFamily="50" charset="-128"/>
              </a:rPr>
              <a:t>以上</a:t>
            </a:r>
            <a:endParaRPr kumimoji="1" lang="ja-JP" altLang="en-US" sz="1000" dirty="0">
              <a:latin typeface="AR P丸ゴシック体M" panose="020B0600010101010101" pitchFamily="50" charset="-128"/>
              <a:ea typeface="AR P丸ゴシック体M" panose="020B0600010101010101" pitchFamily="50" charset="-128"/>
            </a:endParaRPr>
          </a:p>
        </p:txBody>
      </p:sp>
      <p:sp>
        <p:nvSpPr>
          <p:cNvPr id="38" name="テキスト ボックス 37"/>
          <p:cNvSpPr txBox="1"/>
          <p:nvPr/>
        </p:nvSpPr>
        <p:spPr>
          <a:xfrm>
            <a:off x="2540032" y="1599162"/>
            <a:ext cx="1044785" cy="246221"/>
          </a:xfrm>
          <a:prstGeom prst="rect">
            <a:avLst/>
          </a:prstGeom>
          <a:noFill/>
        </p:spPr>
        <p:txBody>
          <a:bodyPr wrap="square" rtlCol="0">
            <a:spAutoFit/>
          </a:bodyPr>
          <a:lstStyle/>
          <a:p>
            <a:r>
              <a:rPr kumimoji="1" lang="en-US" altLang="ja-JP" sz="1000" dirty="0" smtClean="0">
                <a:latin typeface="AR P丸ゴシック体M" panose="020B0600010101010101" pitchFamily="50" charset="-128"/>
                <a:ea typeface="AR P丸ゴシック体M" panose="020B0600010101010101" pitchFamily="50" charset="-128"/>
              </a:rPr>
              <a:t>225</a:t>
            </a:r>
            <a:r>
              <a:rPr kumimoji="1" lang="ja-JP" altLang="en-US" sz="1000" dirty="0" smtClean="0">
                <a:latin typeface="AR P丸ゴシック体M" panose="020B0600010101010101" pitchFamily="50" charset="-128"/>
                <a:ea typeface="AR P丸ゴシック体M" panose="020B0600010101010101" pitchFamily="50" charset="-128"/>
              </a:rPr>
              <a:t>円</a:t>
            </a:r>
            <a:r>
              <a:rPr kumimoji="1" lang="en-US" altLang="ja-JP" sz="1000" dirty="0" smtClean="0">
                <a:latin typeface="AR P丸ゴシック体M" panose="020B0600010101010101" pitchFamily="50" charset="-128"/>
                <a:ea typeface="AR P丸ゴシック体M" panose="020B0600010101010101" pitchFamily="50" charset="-128"/>
              </a:rPr>
              <a:t>/</a:t>
            </a:r>
            <a:r>
              <a:rPr kumimoji="1" lang="ja-JP" altLang="en-US" sz="1000" dirty="0" smtClean="0">
                <a:latin typeface="AR P丸ゴシック体M" panose="020B0600010101010101" pitchFamily="50" charset="-128"/>
                <a:ea typeface="AR P丸ゴシック体M" panose="020B0600010101010101" pitchFamily="50" charset="-128"/>
              </a:rPr>
              <a:t>月</a:t>
            </a:r>
            <a:endParaRPr kumimoji="1" lang="en-US" altLang="ja-JP" sz="1000" dirty="0" smtClean="0">
              <a:latin typeface="AR P丸ゴシック体M" panose="020B0600010101010101" pitchFamily="50" charset="-128"/>
              <a:ea typeface="AR P丸ゴシック体M" panose="020B0600010101010101" pitchFamily="50" charset="-128"/>
            </a:endParaRPr>
          </a:p>
        </p:txBody>
      </p:sp>
      <p:sp>
        <p:nvSpPr>
          <p:cNvPr id="39" name="テキスト ボックス 38"/>
          <p:cNvSpPr txBox="1"/>
          <p:nvPr/>
        </p:nvSpPr>
        <p:spPr>
          <a:xfrm>
            <a:off x="2605864" y="1847187"/>
            <a:ext cx="966564" cy="246221"/>
          </a:xfrm>
          <a:prstGeom prst="rect">
            <a:avLst/>
          </a:prstGeom>
          <a:noFill/>
        </p:spPr>
        <p:txBody>
          <a:bodyPr wrap="square" rtlCol="0">
            <a:spAutoFit/>
          </a:bodyPr>
          <a:lstStyle/>
          <a:p>
            <a:r>
              <a:rPr kumimoji="1" lang="en-US" altLang="ja-JP" sz="1000" dirty="0" smtClean="0">
                <a:latin typeface="AR P丸ゴシック体M" panose="020B0600010101010101" pitchFamily="50" charset="-128"/>
                <a:ea typeface="AR P丸ゴシック体M" panose="020B0600010101010101" pitchFamily="50" charset="-128"/>
              </a:rPr>
              <a:t>24</a:t>
            </a:r>
            <a:r>
              <a:rPr kumimoji="1" lang="ja-JP" altLang="en-US" sz="1000" dirty="0" smtClean="0">
                <a:latin typeface="AR P丸ゴシック体M" panose="020B0600010101010101" pitchFamily="50" charset="-128"/>
                <a:ea typeface="AR P丸ゴシック体M" panose="020B0600010101010101" pitchFamily="50" charset="-128"/>
              </a:rPr>
              <a:t>円</a:t>
            </a:r>
            <a:r>
              <a:rPr kumimoji="1" lang="en-US" altLang="ja-JP" sz="1000" dirty="0" smtClean="0">
                <a:latin typeface="AR P丸ゴシック体M" panose="020B0600010101010101" pitchFamily="50" charset="-128"/>
                <a:ea typeface="AR P丸ゴシック体M" panose="020B0600010101010101" pitchFamily="50" charset="-128"/>
              </a:rPr>
              <a:t>/</a:t>
            </a:r>
            <a:r>
              <a:rPr kumimoji="1" lang="ja-JP" altLang="en-US" sz="1000" dirty="0" smtClean="0">
                <a:latin typeface="AR P丸ゴシック体M" panose="020B0600010101010101" pitchFamily="50" charset="-128"/>
                <a:ea typeface="AR P丸ゴシック体M" panose="020B0600010101010101" pitchFamily="50" charset="-128"/>
              </a:rPr>
              <a:t>月</a:t>
            </a:r>
            <a:endParaRPr kumimoji="1" lang="en-US" altLang="ja-JP" sz="1000" dirty="0" smtClean="0">
              <a:latin typeface="AR P丸ゴシック体M" panose="020B0600010101010101" pitchFamily="50" charset="-128"/>
              <a:ea typeface="AR P丸ゴシック体M" panose="020B0600010101010101" pitchFamily="50" charset="-128"/>
            </a:endParaRPr>
          </a:p>
        </p:txBody>
      </p:sp>
      <p:sp>
        <p:nvSpPr>
          <p:cNvPr id="40" name="テキスト ボックス 39"/>
          <p:cNvSpPr txBox="1"/>
          <p:nvPr/>
        </p:nvSpPr>
        <p:spPr>
          <a:xfrm>
            <a:off x="2767208" y="2588487"/>
            <a:ext cx="597715" cy="246221"/>
          </a:xfrm>
          <a:prstGeom prst="rect">
            <a:avLst/>
          </a:prstGeom>
          <a:noFill/>
        </p:spPr>
        <p:txBody>
          <a:bodyPr wrap="square" rtlCol="0">
            <a:spAutoFit/>
          </a:bodyPr>
          <a:lstStyle/>
          <a:p>
            <a:r>
              <a:rPr kumimoji="1" lang="en-US" altLang="ja-JP" sz="1000" dirty="0" smtClean="0">
                <a:latin typeface="AR P丸ゴシック体M" panose="020B0600010101010101" pitchFamily="50" charset="-128"/>
                <a:ea typeface="AR P丸ゴシック体M" panose="020B0600010101010101" pitchFamily="50" charset="-128"/>
              </a:rPr>
              <a:t>5%</a:t>
            </a:r>
            <a:endParaRPr kumimoji="1" lang="ja-JP" altLang="en-US" sz="1000" dirty="0">
              <a:latin typeface="AR P丸ゴシック体M" panose="020B0600010101010101" pitchFamily="50" charset="-128"/>
              <a:ea typeface="AR P丸ゴシック体M" panose="020B0600010101010101" pitchFamily="50" charset="-128"/>
            </a:endParaRPr>
          </a:p>
        </p:txBody>
      </p:sp>
      <p:cxnSp>
        <p:nvCxnSpPr>
          <p:cNvPr id="42" name="直線コネクタ 41"/>
          <p:cNvCxnSpPr/>
          <p:nvPr/>
        </p:nvCxnSpPr>
        <p:spPr>
          <a:xfrm>
            <a:off x="269038" y="1842466"/>
            <a:ext cx="2880000" cy="3076"/>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259705" y="2275868"/>
            <a:ext cx="2880000" cy="3076"/>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254007" y="2923603"/>
            <a:ext cx="2880000" cy="3076"/>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03" name="テキスト ボックス 102"/>
          <p:cNvSpPr txBox="1"/>
          <p:nvPr/>
        </p:nvSpPr>
        <p:spPr>
          <a:xfrm>
            <a:off x="1876639" y="2047087"/>
            <a:ext cx="706276" cy="246221"/>
          </a:xfrm>
          <a:prstGeom prst="rect">
            <a:avLst/>
          </a:prstGeom>
          <a:noFill/>
        </p:spPr>
        <p:txBody>
          <a:bodyPr wrap="square" rtlCol="0">
            <a:spAutoFit/>
          </a:bodyPr>
          <a:lstStyle/>
          <a:p>
            <a:r>
              <a:rPr kumimoji="1" lang="ja-JP" altLang="en-US" sz="1000" dirty="0" smtClean="0">
                <a:latin typeface="AR P丸ゴシック体M" panose="020B0600010101010101" pitchFamily="50" charset="-128"/>
                <a:ea typeface="AR P丸ゴシック体M" panose="020B0600010101010101" pitchFamily="50" charset="-128"/>
              </a:rPr>
              <a:t>要支援</a:t>
            </a:r>
            <a:r>
              <a:rPr lang="en-US" altLang="ja-JP" sz="1000" dirty="0">
                <a:latin typeface="AR P丸ゴシック体M" panose="020B0600010101010101" pitchFamily="50" charset="-128"/>
                <a:ea typeface="AR P丸ゴシック体M" panose="020B0600010101010101" pitchFamily="50" charset="-128"/>
              </a:rPr>
              <a:t>2</a:t>
            </a:r>
            <a:endParaRPr kumimoji="1" lang="en-US" altLang="ja-JP" sz="1000" dirty="0" smtClean="0">
              <a:latin typeface="AR P丸ゴシック体M" panose="020B0600010101010101" pitchFamily="50" charset="-128"/>
              <a:ea typeface="AR P丸ゴシック体M" panose="020B0600010101010101" pitchFamily="50" charset="-128"/>
            </a:endParaRPr>
          </a:p>
        </p:txBody>
      </p:sp>
      <p:sp>
        <p:nvSpPr>
          <p:cNvPr id="104" name="テキスト ボックス 103"/>
          <p:cNvSpPr txBox="1"/>
          <p:nvPr/>
        </p:nvSpPr>
        <p:spPr>
          <a:xfrm>
            <a:off x="2601539" y="2047087"/>
            <a:ext cx="966564" cy="246221"/>
          </a:xfrm>
          <a:prstGeom prst="rect">
            <a:avLst/>
          </a:prstGeom>
          <a:noFill/>
        </p:spPr>
        <p:txBody>
          <a:bodyPr wrap="square" rtlCol="0">
            <a:spAutoFit/>
          </a:bodyPr>
          <a:lstStyle/>
          <a:p>
            <a:r>
              <a:rPr lang="en-US" altLang="ja-JP" sz="1000" dirty="0">
                <a:latin typeface="AR P丸ゴシック体M" panose="020B0600010101010101" pitchFamily="50" charset="-128"/>
                <a:ea typeface="AR P丸ゴシック体M" panose="020B0600010101010101" pitchFamily="50" charset="-128"/>
              </a:rPr>
              <a:t>48</a:t>
            </a:r>
            <a:r>
              <a:rPr kumimoji="1" lang="ja-JP" altLang="en-US" sz="1000" dirty="0" smtClean="0">
                <a:latin typeface="AR P丸ゴシック体M" panose="020B0600010101010101" pitchFamily="50" charset="-128"/>
                <a:ea typeface="AR P丸ゴシック体M" panose="020B0600010101010101" pitchFamily="50" charset="-128"/>
              </a:rPr>
              <a:t>円</a:t>
            </a:r>
            <a:r>
              <a:rPr kumimoji="1" lang="en-US" altLang="ja-JP" sz="1000" dirty="0" smtClean="0">
                <a:latin typeface="AR P丸ゴシック体M" panose="020B0600010101010101" pitchFamily="50" charset="-128"/>
                <a:ea typeface="AR P丸ゴシック体M" panose="020B0600010101010101" pitchFamily="50" charset="-128"/>
              </a:rPr>
              <a:t>/</a:t>
            </a:r>
            <a:r>
              <a:rPr kumimoji="1" lang="ja-JP" altLang="en-US" sz="1000" dirty="0" smtClean="0">
                <a:latin typeface="AR P丸ゴシック体M" panose="020B0600010101010101" pitchFamily="50" charset="-128"/>
                <a:ea typeface="AR P丸ゴシック体M" panose="020B0600010101010101" pitchFamily="50" charset="-128"/>
              </a:rPr>
              <a:t>月</a:t>
            </a:r>
            <a:endParaRPr kumimoji="1" lang="en-US" altLang="ja-JP" sz="1000" dirty="0" smtClean="0">
              <a:latin typeface="AR P丸ゴシック体M" panose="020B0600010101010101" pitchFamily="50" charset="-128"/>
              <a:ea typeface="AR P丸ゴシック体M" panose="020B0600010101010101" pitchFamily="50" charset="-128"/>
            </a:endParaRPr>
          </a:p>
        </p:txBody>
      </p:sp>
      <p:grpSp>
        <p:nvGrpSpPr>
          <p:cNvPr id="85" name="グループ化 84"/>
          <p:cNvGrpSpPr/>
          <p:nvPr/>
        </p:nvGrpSpPr>
        <p:grpSpPr>
          <a:xfrm>
            <a:off x="3670113" y="3073856"/>
            <a:ext cx="3330182" cy="1189382"/>
            <a:chOff x="3656471" y="2586929"/>
            <a:chExt cx="3330182" cy="1189382"/>
          </a:xfrm>
        </p:grpSpPr>
        <p:sp>
          <p:nvSpPr>
            <p:cNvPr id="87" name="テキスト ボックス 86"/>
            <p:cNvSpPr txBox="1"/>
            <p:nvPr/>
          </p:nvSpPr>
          <p:spPr>
            <a:xfrm>
              <a:off x="3656471" y="2586929"/>
              <a:ext cx="3324182" cy="307777"/>
            </a:xfrm>
            <a:prstGeom prst="rect">
              <a:avLst/>
            </a:prstGeom>
            <a:noFill/>
          </p:spPr>
          <p:txBody>
            <a:bodyPr wrap="square" rtlCol="0">
              <a:spAutoFit/>
            </a:bodyPr>
            <a:lstStyle/>
            <a:p>
              <a:r>
                <a:rPr kumimoji="1" lang="ja-JP" altLang="en-US" sz="1400" b="1" dirty="0" smtClean="0">
                  <a:latin typeface="AR P丸ゴシック体M" panose="020B0600010101010101" pitchFamily="50" charset="-128"/>
                  <a:ea typeface="AR P丸ゴシック体M" panose="020B0600010101010101" pitchFamily="50" charset="-128"/>
                </a:rPr>
                <a:t>ホームページ</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88" name="テキスト ボックス 87"/>
            <p:cNvSpPr txBox="1"/>
            <p:nvPr/>
          </p:nvSpPr>
          <p:spPr>
            <a:xfrm>
              <a:off x="3805309" y="3406979"/>
              <a:ext cx="3181344" cy="369332"/>
            </a:xfrm>
            <a:prstGeom prst="rect">
              <a:avLst/>
            </a:prstGeom>
            <a:noFill/>
          </p:spPr>
          <p:txBody>
            <a:bodyPr wrap="square" rtlCol="0">
              <a:spAutoFit/>
            </a:bodyPr>
            <a:lstStyle/>
            <a:p>
              <a:r>
                <a:rPr kumimoji="1" lang="en-US" altLang="ja-JP" dirty="0" smtClean="0"/>
                <a:t>http://keiaikai.co.jp</a:t>
              </a:r>
              <a:endParaRPr kumimoji="1" lang="ja-JP" altLang="en-US" dirty="0"/>
            </a:p>
          </p:txBody>
        </p:sp>
        <p:grpSp>
          <p:nvGrpSpPr>
            <p:cNvPr id="89" name="グループ化 88"/>
            <p:cNvGrpSpPr/>
            <p:nvPr/>
          </p:nvGrpSpPr>
          <p:grpSpPr>
            <a:xfrm>
              <a:off x="3820730" y="2967829"/>
              <a:ext cx="3051591" cy="543825"/>
              <a:chOff x="3820730" y="2885941"/>
              <a:chExt cx="3051591" cy="543825"/>
            </a:xfrm>
          </p:grpSpPr>
          <p:pic>
            <p:nvPicPr>
              <p:cNvPr id="90" name="図 8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20730" y="2885941"/>
                <a:ext cx="3051591" cy="543825"/>
              </a:xfrm>
              <a:prstGeom prst="rect">
                <a:avLst/>
              </a:prstGeom>
            </p:spPr>
          </p:pic>
          <p:sp>
            <p:nvSpPr>
              <p:cNvPr id="105" name="テキスト ボックス 104"/>
              <p:cNvSpPr txBox="1"/>
              <p:nvPr/>
            </p:nvSpPr>
            <p:spPr>
              <a:xfrm>
                <a:off x="3841314" y="2908806"/>
                <a:ext cx="2221311" cy="307777"/>
              </a:xfrm>
              <a:prstGeom prst="rect">
                <a:avLst/>
              </a:prstGeom>
              <a:noFill/>
            </p:spPr>
            <p:txBody>
              <a:bodyPr wrap="square" rtlCol="0">
                <a:spAutoFit/>
              </a:bodyPr>
              <a:lstStyle/>
              <a:p>
                <a:r>
                  <a:rPr kumimoji="1" lang="ja-JP" altLang="en-US" sz="1400" dirty="0" smtClean="0">
                    <a:latin typeface="HG丸ｺﾞｼｯｸM-PRO" panose="020F0600000000000000" pitchFamily="50" charset="-128"/>
                    <a:ea typeface="HG丸ｺﾞｼｯｸM-PRO" panose="020F0600000000000000" pitchFamily="50" charset="-128"/>
                  </a:rPr>
                  <a:t>大井リハビリＨＰ</a:t>
                </a:r>
                <a:endParaRPr kumimoji="1" lang="ja-JP" altLang="en-US" sz="1400" dirty="0">
                  <a:latin typeface="HG丸ｺﾞｼｯｸM-PRO" panose="020F0600000000000000" pitchFamily="50" charset="-128"/>
                  <a:ea typeface="HG丸ｺﾞｼｯｸM-PRO" panose="020F0600000000000000" pitchFamily="50" charset="-128"/>
                </a:endParaRPr>
              </a:p>
            </p:txBody>
          </p:sp>
        </p:grpSp>
      </p:grpSp>
      <p:sp>
        <p:nvSpPr>
          <p:cNvPr id="106" name="テキスト ボックス 105"/>
          <p:cNvSpPr txBox="1"/>
          <p:nvPr/>
        </p:nvSpPr>
        <p:spPr>
          <a:xfrm>
            <a:off x="127832" y="7171964"/>
            <a:ext cx="3038339" cy="246221"/>
          </a:xfrm>
          <a:prstGeom prst="rect">
            <a:avLst/>
          </a:prstGeom>
          <a:noFill/>
        </p:spPr>
        <p:txBody>
          <a:bodyPr wrap="square" rtlCol="0">
            <a:spAutoFit/>
          </a:bodyPr>
          <a:lstStyle/>
          <a:p>
            <a:r>
              <a:rPr kumimoji="1" lang="en-US" altLang="ja-JP" sz="1000" dirty="0" smtClean="0">
                <a:ea typeface="AR P丸ゴシック体M" panose="020B0600010101010101"/>
              </a:rPr>
              <a:t>※</a:t>
            </a:r>
            <a:r>
              <a:rPr kumimoji="1" lang="ja-JP" altLang="en-US" sz="1000" dirty="0" smtClean="0">
                <a:ea typeface="AR P丸ゴシック体M" panose="020B0600010101010101"/>
              </a:rPr>
              <a:t>別途加算料金が必要となる場合がございます。</a:t>
            </a:r>
            <a:endParaRPr kumimoji="1" lang="ja-JP" altLang="en-US" sz="1000" dirty="0">
              <a:ea typeface="AR P丸ゴシック体M" panose="020B0600010101010101"/>
            </a:endParaRPr>
          </a:p>
        </p:txBody>
      </p:sp>
      <p:sp>
        <p:nvSpPr>
          <p:cNvPr id="107" name="テキスト ボックス 106"/>
          <p:cNvSpPr txBox="1"/>
          <p:nvPr/>
        </p:nvSpPr>
        <p:spPr>
          <a:xfrm>
            <a:off x="206587" y="2305311"/>
            <a:ext cx="2124708" cy="246221"/>
          </a:xfrm>
          <a:prstGeom prst="rect">
            <a:avLst/>
          </a:prstGeom>
          <a:noFill/>
        </p:spPr>
        <p:txBody>
          <a:bodyPr wrap="square" rtlCol="0">
            <a:spAutoFit/>
          </a:bodyPr>
          <a:lstStyle/>
          <a:p>
            <a:r>
              <a:rPr lang="ja-JP" altLang="en-US" sz="1000" dirty="0" smtClean="0">
                <a:ea typeface="AR P丸ゴシック体M" panose="020B0600010101010101"/>
              </a:rPr>
              <a:t>予防通所リハ処遇改善加算</a:t>
            </a:r>
            <a:r>
              <a:rPr lang="en-US" altLang="ja-JP" sz="1000" dirty="0" smtClean="0">
                <a:ea typeface="AR P丸ゴシック体M" panose="020B0600010101010101"/>
              </a:rPr>
              <a:t>Ⅲ</a:t>
            </a:r>
            <a:endParaRPr kumimoji="1" lang="ja-JP" altLang="en-US" sz="1000" dirty="0">
              <a:ea typeface="AR P丸ゴシック体M" panose="020B0600010101010101"/>
            </a:endParaRPr>
          </a:p>
        </p:txBody>
      </p:sp>
      <p:sp>
        <p:nvSpPr>
          <p:cNvPr id="108" name="テキスト ボックス 107"/>
          <p:cNvSpPr txBox="1"/>
          <p:nvPr/>
        </p:nvSpPr>
        <p:spPr>
          <a:xfrm>
            <a:off x="2713761" y="2300019"/>
            <a:ext cx="582058" cy="246221"/>
          </a:xfrm>
          <a:prstGeom prst="rect">
            <a:avLst/>
          </a:prstGeom>
          <a:noFill/>
        </p:spPr>
        <p:txBody>
          <a:bodyPr wrap="square" rtlCol="0">
            <a:spAutoFit/>
          </a:bodyPr>
          <a:lstStyle/>
          <a:p>
            <a:r>
              <a:rPr kumimoji="1" lang="en-US" altLang="ja-JP" sz="1000" dirty="0" smtClean="0">
                <a:latin typeface="AR P丸ゴシック体M" panose="020B0600010101010101" pitchFamily="50" charset="-128"/>
                <a:ea typeface="AR P丸ゴシック体M" panose="020B0600010101010101" pitchFamily="50" charset="-128"/>
              </a:rPr>
              <a:t>1.9</a:t>
            </a:r>
            <a:r>
              <a:rPr kumimoji="1" lang="ja-JP" altLang="en-US" sz="1000" dirty="0" smtClean="0">
                <a:latin typeface="AR P丸ゴシック体M" panose="020B0600010101010101" pitchFamily="50" charset="-128"/>
                <a:ea typeface="AR P丸ゴシック体M" panose="020B0600010101010101" pitchFamily="50" charset="-128"/>
              </a:rPr>
              <a:t>％</a:t>
            </a:r>
            <a:endParaRPr kumimoji="1" lang="en-US" altLang="ja-JP" sz="1000" dirty="0" smtClean="0">
              <a:latin typeface="AR P丸ゴシック体M" panose="020B0600010101010101" pitchFamily="50" charset="-128"/>
              <a:ea typeface="AR P丸ゴシック体M" panose="020B0600010101010101" pitchFamily="50" charset="-128"/>
            </a:endParaRPr>
          </a:p>
        </p:txBody>
      </p:sp>
      <p:sp>
        <p:nvSpPr>
          <p:cNvPr id="22" name="テキスト ボックス 21"/>
          <p:cNvSpPr txBox="1"/>
          <p:nvPr/>
        </p:nvSpPr>
        <p:spPr>
          <a:xfrm>
            <a:off x="3741963" y="2713822"/>
            <a:ext cx="2965967" cy="307777"/>
          </a:xfrm>
          <a:prstGeom prst="rect">
            <a:avLst/>
          </a:prstGeom>
          <a:noFill/>
        </p:spPr>
        <p:txBody>
          <a:bodyPr wrap="square" rtlCol="0">
            <a:spAutoFit/>
          </a:bodyPr>
          <a:lstStyle/>
          <a:p>
            <a:r>
              <a:rPr kumimoji="1" lang="ja-JP" altLang="en-US" sz="1400" dirty="0" smtClean="0"/>
              <a:t>事業所番号　</a:t>
            </a:r>
            <a:r>
              <a:rPr kumimoji="1" lang="en-US" altLang="ja-JP" sz="1400" dirty="0" smtClean="0"/>
              <a:t>2111700924</a:t>
            </a:r>
            <a:endParaRPr kumimoji="1" lang="ja-JP" altLang="en-US" sz="1400" dirty="0"/>
          </a:p>
        </p:txBody>
      </p:sp>
      <p:cxnSp>
        <p:nvCxnSpPr>
          <p:cNvPr id="109" name="直線コネクタ 108"/>
          <p:cNvCxnSpPr/>
          <p:nvPr/>
        </p:nvCxnSpPr>
        <p:spPr>
          <a:xfrm>
            <a:off x="207001" y="6241492"/>
            <a:ext cx="2880000" cy="3076"/>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10" name="テキスト ボックス 109"/>
          <p:cNvSpPr txBox="1"/>
          <p:nvPr/>
        </p:nvSpPr>
        <p:spPr>
          <a:xfrm>
            <a:off x="169820" y="6317619"/>
            <a:ext cx="2124708" cy="246221"/>
          </a:xfrm>
          <a:prstGeom prst="rect">
            <a:avLst/>
          </a:prstGeom>
          <a:noFill/>
        </p:spPr>
        <p:txBody>
          <a:bodyPr wrap="square" rtlCol="0">
            <a:spAutoFit/>
          </a:bodyPr>
          <a:lstStyle/>
          <a:p>
            <a:r>
              <a:rPr lang="ja-JP" altLang="en-US" sz="1000" dirty="0" smtClean="0">
                <a:ea typeface="AR P丸ゴシック体M" panose="020B0600010101010101"/>
              </a:rPr>
              <a:t>通所リハ処遇改善加算</a:t>
            </a:r>
            <a:r>
              <a:rPr lang="en-US" altLang="ja-JP" sz="1000" dirty="0" smtClean="0">
                <a:ea typeface="AR P丸ゴシック体M" panose="020B0600010101010101"/>
              </a:rPr>
              <a:t>Ⅲ</a:t>
            </a:r>
            <a:endParaRPr kumimoji="1" lang="ja-JP" altLang="en-US" sz="1000" dirty="0">
              <a:ea typeface="AR P丸ゴシック体M" panose="020B0600010101010101"/>
            </a:endParaRPr>
          </a:p>
        </p:txBody>
      </p:sp>
      <p:sp>
        <p:nvSpPr>
          <p:cNvPr id="111" name="テキスト ボックス 110"/>
          <p:cNvSpPr txBox="1"/>
          <p:nvPr/>
        </p:nvSpPr>
        <p:spPr>
          <a:xfrm>
            <a:off x="2709448" y="6310660"/>
            <a:ext cx="582058" cy="246221"/>
          </a:xfrm>
          <a:prstGeom prst="rect">
            <a:avLst/>
          </a:prstGeom>
          <a:noFill/>
        </p:spPr>
        <p:txBody>
          <a:bodyPr wrap="square" rtlCol="0">
            <a:spAutoFit/>
          </a:bodyPr>
          <a:lstStyle/>
          <a:p>
            <a:r>
              <a:rPr kumimoji="1" lang="en-US" altLang="ja-JP" sz="1000" dirty="0" smtClean="0">
                <a:latin typeface="AR P丸ゴシック体M" panose="020B0600010101010101" pitchFamily="50" charset="-128"/>
                <a:ea typeface="AR P丸ゴシック体M" panose="020B0600010101010101" pitchFamily="50" charset="-128"/>
              </a:rPr>
              <a:t>1.9</a:t>
            </a:r>
            <a:r>
              <a:rPr kumimoji="1" lang="ja-JP" altLang="en-US" sz="1000" dirty="0" smtClean="0">
                <a:latin typeface="AR P丸ゴシック体M" panose="020B0600010101010101" pitchFamily="50" charset="-128"/>
                <a:ea typeface="AR P丸ゴシック体M" panose="020B0600010101010101" pitchFamily="50" charset="-128"/>
              </a:rPr>
              <a:t>％</a:t>
            </a:r>
            <a:endParaRPr kumimoji="1" lang="en-US" altLang="ja-JP" sz="1000" dirty="0" smtClean="0">
              <a:latin typeface="AR P丸ゴシック体M" panose="020B0600010101010101" pitchFamily="50" charset="-128"/>
              <a:ea typeface="AR P丸ゴシック体M" panose="020B0600010101010101" pitchFamily="50" charset="-128"/>
            </a:endParaRPr>
          </a:p>
        </p:txBody>
      </p:sp>
    </p:spTree>
    <p:extLst>
      <p:ext uri="{BB962C8B-B14F-4D97-AF65-F5344CB8AC3E}">
        <p14:creationId xmlns:p14="http://schemas.microsoft.com/office/powerpoint/2010/main" val="15199166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rgbClr val="9CFCB5"/>
            </a:gs>
            <a:gs pos="15000">
              <a:schemeClr val="bg1"/>
            </a:gs>
          </a:gsLst>
          <a:lin ang="5400000" scaled="0"/>
          <a:tileRect/>
        </a:gradFill>
        <a:effectLst/>
      </p:bgPr>
    </p:bg>
    <p:spTree>
      <p:nvGrpSpPr>
        <p:cNvPr id="1" name=""/>
        <p:cNvGrpSpPr/>
        <p:nvPr/>
      </p:nvGrpSpPr>
      <p:grpSpPr>
        <a:xfrm>
          <a:off x="0" y="0"/>
          <a:ext cx="0" cy="0"/>
          <a:chOff x="0" y="0"/>
          <a:chExt cx="0" cy="0"/>
        </a:xfrm>
      </p:grpSpPr>
      <p:sp>
        <p:nvSpPr>
          <p:cNvPr id="3" name="正方形/長方形 2"/>
          <p:cNvSpPr/>
          <p:nvPr/>
        </p:nvSpPr>
        <p:spPr>
          <a:xfrm>
            <a:off x="3599813" y="0"/>
            <a:ext cx="3600000" cy="75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7206080" y="-325"/>
            <a:ext cx="3492000" cy="75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87" y="0"/>
            <a:ext cx="3600000" cy="756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9"/>
          <p:cNvGrpSpPr/>
          <p:nvPr/>
        </p:nvGrpSpPr>
        <p:grpSpPr>
          <a:xfrm>
            <a:off x="169251" y="288188"/>
            <a:ext cx="3142859" cy="307777"/>
            <a:chOff x="155926" y="231496"/>
            <a:chExt cx="3142859" cy="307777"/>
          </a:xfrm>
        </p:grpSpPr>
        <p:sp>
          <p:nvSpPr>
            <p:cNvPr id="8" name="テキスト ボックス 7"/>
            <p:cNvSpPr txBox="1"/>
            <p:nvPr/>
          </p:nvSpPr>
          <p:spPr>
            <a:xfrm>
              <a:off x="312517" y="231496"/>
              <a:ext cx="2986268" cy="307777"/>
            </a:xfrm>
            <a:prstGeom prst="rect">
              <a:avLst/>
            </a:prstGeom>
            <a:noFill/>
          </p:spPr>
          <p:txBody>
            <a:bodyPr wrap="square" rtlCol="0">
              <a:spAutoFit/>
            </a:bodyPr>
            <a:lstStyle/>
            <a:p>
              <a:r>
                <a:rPr kumimoji="1" lang="ja-JP" altLang="en-US" sz="1400" b="1" dirty="0" smtClean="0">
                  <a:latin typeface="AR P丸ゴシック体M" panose="020B0600010101010101" pitchFamily="50" charset="-128"/>
                  <a:ea typeface="AR P丸ゴシック体M" panose="020B0600010101010101" pitchFamily="50" charset="-128"/>
                </a:rPr>
                <a:t>通所</a:t>
              </a:r>
              <a:r>
                <a:rPr lang="ja-JP" altLang="en-US" sz="1400" b="1" dirty="0" smtClean="0">
                  <a:latin typeface="AR P丸ゴシック体M" panose="020B0600010101010101" pitchFamily="50" charset="-128"/>
                  <a:ea typeface="AR P丸ゴシック体M" panose="020B0600010101010101" pitchFamily="50" charset="-128"/>
                </a:rPr>
                <a:t>リハビリテーションとは？</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9" name="正方形/長方形 8"/>
            <p:cNvSpPr/>
            <p:nvPr/>
          </p:nvSpPr>
          <p:spPr>
            <a:xfrm>
              <a:off x="155926" y="314265"/>
              <a:ext cx="180000" cy="180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accent6">
                    <a:lumMod val="60000"/>
                    <a:lumOff val="40000"/>
                  </a:schemeClr>
                </a:solidFill>
              </a:endParaRPr>
            </a:p>
          </p:txBody>
        </p:sp>
      </p:grpSp>
      <p:sp>
        <p:nvSpPr>
          <p:cNvPr id="13" name="正方形/長方形 12"/>
          <p:cNvSpPr/>
          <p:nvPr/>
        </p:nvSpPr>
        <p:spPr>
          <a:xfrm>
            <a:off x="245927" y="243056"/>
            <a:ext cx="3203330" cy="1754326"/>
          </a:xfrm>
          <a:prstGeom prst="rect">
            <a:avLst/>
          </a:prstGeom>
        </p:spPr>
        <p:txBody>
          <a:bodyPr anchor="ctr"/>
          <a:lstStyle/>
          <a:p>
            <a:pPr lvl="0" algn="just" rtl="0"/>
            <a:r>
              <a:rPr kumimoji="1" lang="ja-JP" sz="1300" dirty="0" smtClean="0">
                <a:latin typeface="AR P丸ゴシック体M" panose="020B0600010101010101" pitchFamily="50" charset="-128"/>
                <a:ea typeface="AR P丸ゴシック体M" panose="020B0600010101010101" pitchFamily="50" charset="-128"/>
              </a:rPr>
              <a:t>医療施設に通いながら、医師の指示に基づいた理学療法士などのリハビリ専門職の指導のもとにリハビリテーションを受けることができるサービスです</a:t>
            </a:r>
            <a:r>
              <a:rPr kumimoji="1" lang="ja-JP" sz="1200" dirty="0" smtClean="0">
                <a:latin typeface="AR P丸ゴシック体M" panose="020B0600010101010101" pitchFamily="50" charset="-128"/>
                <a:ea typeface="AR P丸ゴシック体M" panose="020B0600010101010101" pitchFamily="50" charset="-128"/>
              </a:rPr>
              <a:t>。</a:t>
            </a:r>
            <a:endParaRPr lang="ja-JP" sz="1200" dirty="0">
              <a:latin typeface="AR P丸ゴシック体M" panose="020B0600010101010101" pitchFamily="50" charset="-128"/>
              <a:ea typeface="AR P丸ゴシック体M" panose="020B0600010101010101" pitchFamily="50" charset="-128"/>
            </a:endParaRPr>
          </a:p>
        </p:txBody>
      </p:sp>
      <p:grpSp>
        <p:nvGrpSpPr>
          <p:cNvPr id="14" name="グループ化 13"/>
          <p:cNvGrpSpPr/>
          <p:nvPr/>
        </p:nvGrpSpPr>
        <p:grpSpPr>
          <a:xfrm>
            <a:off x="3713639" y="316209"/>
            <a:ext cx="3142859" cy="307777"/>
            <a:chOff x="155926" y="245784"/>
            <a:chExt cx="3142859" cy="307777"/>
          </a:xfrm>
        </p:grpSpPr>
        <p:sp>
          <p:nvSpPr>
            <p:cNvPr id="15" name="テキスト ボックス 14"/>
            <p:cNvSpPr txBox="1"/>
            <p:nvPr/>
          </p:nvSpPr>
          <p:spPr>
            <a:xfrm>
              <a:off x="312517" y="245784"/>
              <a:ext cx="2986268" cy="307777"/>
            </a:xfrm>
            <a:prstGeom prst="rect">
              <a:avLst/>
            </a:prstGeom>
            <a:noFill/>
          </p:spPr>
          <p:txBody>
            <a:bodyPr wrap="square" rtlCol="0">
              <a:spAutoFit/>
            </a:bodyPr>
            <a:lstStyle/>
            <a:p>
              <a:r>
                <a:rPr lang="ja-JP" altLang="en-US" sz="1400" b="1" dirty="0" smtClean="0">
                  <a:latin typeface="AR P丸ゴシック体M" panose="020B0600010101010101" pitchFamily="50" charset="-128"/>
                  <a:ea typeface="AR P丸ゴシック体M" panose="020B0600010101010101" pitchFamily="50" charset="-128"/>
                </a:rPr>
                <a:t>サービス内容の特徴</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16" name="正方形/長方形 15"/>
            <p:cNvSpPr/>
            <p:nvPr/>
          </p:nvSpPr>
          <p:spPr>
            <a:xfrm>
              <a:off x="155926" y="314265"/>
              <a:ext cx="180000" cy="180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accent6">
                    <a:lumMod val="60000"/>
                    <a:lumOff val="40000"/>
                  </a:schemeClr>
                </a:solidFill>
              </a:endParaRPr>
            </a:p>
          </p:txBody>
        </p:sp>
      </p:grpSp>
      <p:grpSp>
        <p:nvGrpSpPr>
          <p:cNvPr id="17" name="グループ化 16"/>
          <p:cNvGrpSpPr/>
          <p:nvPr/>
        </p:nvGrpSpPr>
        <p:grpSpPr>
          <a:xfrm>
            <a:off x="7446787" y="301921"/>
            <a:ext cx="3142859" cy="307777"/>
            <a:chOff x="155926" y="231496"/>
            <a:chExt cx="3142859" cy="307777"/>
          </a:xfrm>
        </p:grpSpPr>
        <p:sp>
          <p:nvSpPr>
            <p:cNvPr id="18" name="テキスト ボックス 17"/>
            <p:cNvSpPr txBox="1"/>
            <p:nvPr/>
          </p:nvSpPr>
          <p:spPr>
            <a:xfrm>
              <a:off x="312517" y="231496"/>
              <a:ext cx="2986268" cy="307777"/>
            </a:xfrm>
            <a:prstGeom prst="rect">
              <a:avLst/>
            </a:prstGeom>
            <a:noFill/>
          </p:spPr>
          <p:txBody>
            <a:bodyPr wrap="square" rtlCol="0">
              <a:spAutoFit/>
            </a:bodyPr>
            <a:lstStyle/>
            <a:p>
              <a:r>
                <a:rPr lang="ja-JP" altLang="en-US" sz="1400" b="1" dirty="0">
                  <a:latin typeface="AR P丸ゴシック体M" panose="020B0600010101010101" pitchFamily="50" charset="-128"/>
                  <a:ea typeface="AR P丸ゴシック体M" panose="020B0600010101010101" pitchFamily="50" charset="-128"/>
                </a:rPr>
                <a:t>サービス</a:t>
              </a:r>
              <a:r>
                <a:rPr lang="ja-JP" altLang="en-US" sz="1400" b="1" dirty="0" smtClean="0">
                  <a:latin typeface="AR P丸ゴシック体M" panose="020B0600010101010101" pitchFamily="50" charset="-128"/>
                  <a:ea typeface="AR P丸ゴシック体M" panose="020B0600010101010101" pitchFamily="50" charset="-128"/>
                </a:rPr>
                <a:t>の流れ</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19" name="正方形/長方形 18"/>
            <p:cNvSpPr/>
            <p:nvPr/>
          </p:nvSpPr>
          <p:spPr>
            <a:xfrm>
              <a:off x="155926" y="314265"/>
              <a:ext cx="180000" cy="180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accent6">
                    <a:lumMod val="60000"/>
                    <a:lumOff val="40000"/>
                  </a:schemeClr>
                </a:solidFill>
              </a:endParaRPr>
            </a:p>
          </p:txBody>
        </p:sp>
      </p:grpSp>
      <p:grpSp>
        <p:nvGrpSpPr>
          <p:cNvPr id="20" name="グループ化 19"/>
          <p:cNvGrpSpPr/>
          <p:nvPr/>
        </p:nvGrpSpPr>
        <p:grpSpPr>
          <a:xfrm>
            <a:off x="155926" y="1735150"/>
            <a:ext cx="3142859" cy="307777"/>
            <a:chOff x="155926" y="231496"/>
            <a:chExt cx="3142859" cy="307777"/>
          </a:xfrm>
        </p:grpSpPr>
        <p:sp>
          <p:nvSpPr>
            <p:cNvPr id="21" name="テキスト ボックス 20"/>
            <p:cNvSpPr txBox="1"/>
            <p:nvPr/>
          </p:nvSpPr>
          <p:spPr>
            <a:xfrm>
              <a:off x="312517" y="231496"/>
              <a:ext cx="2986268" cy="307777"/>
            </a:xfrm>
            <a:prstGeom prst="rect">
              <a:avLst/>
            </a:prstGeom>
            <a:noFill/>
          </p:spPr>
          <p:txBody>
            <a:bodyPr wrap="square" rtlCol="0">
              <a:spAutoFit/>
            </a:bodyPr>
            <a:lstStyle/>
            <a:p>
              <a:r>
                <a:rPr lang="ja-JP" altLang="en-US" sz="1400" b="1" dirty="0">
                  <a:latin typeface="AR P丸ゴシック体M" panose="020B0600010101010101" pitchFamily="50" charset="-128"/>
                  <a:ea typeface="AR P丸ゴシック体M" panose="020B0600010101010101" pitchFamily="50" charset="-128"/>
                </a:rPr>
                <a:t>ご利用</a:t>
              </a:r>
              <a:r>
                <a:rPr lang="ja-JP" altLang="en-US" sz="1400" b="1" dirty="0" smtClean="0">
                  <a:latin typeface="AR P丸ゴシック体M" panose="020B0600010101010101" pitchFamily="50" charset="-128"/>
                  <a:ea typeface="AR P丸ゴシック体M" panose="020B0600010101010101" pitchFamily="50" charset="-128"/>
                </a:rPr>
                <a:t>の対象となる方</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22" name="正方形/長方形 21"/>
            <p:cNvSpPr/>
            <p:nvPr/>
          </p:nvSpPr>
          <p:spPr>
            <a:xfrm>
              <a:off x="155926" y="314265"/>
              <a:ext cx="180000" cy="180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accent6">
                    <a:lumMod val="60000"/>
                    <a:lumOff val="40000"/>
                  </a:schemeClr>
                </a:solidFill>
              </a:endParaRPr>
            </a:p>
          </p:txBody>
        </p:sp>
      </p:grpSp>
      <p:grpSp>
        <p:nvGrpSpPr>
          <p:cNvPr id="23" name="グループ化 22"/>
          <p:cNvGrpSpPr/>
          <p:nvPr/>
        </p:nvGrpSpPr>
        <p:grpSpPr>
          <a:xfrm>
            <a:off x="155926" y="4026129"/>
            <a:ext cx="3142859" cy="307777"/>
            <a:chOff x="155926" y="231496"/>
            <a:chExt cx="3142859" cy="307777"/>
          </a:xfrm>
        </p:grpSpPr>
        <p:sp>
          <p:nvSpPr>
            <p:cNvPr id="24" name="テキスト ボックス 23"/>
            <p:cNvSpPr txBox="1"/>
            <p:nvPr/>
          </p:nvSpPr>
          <p:spPr>
            <a:xfrm>
              <a:off x="312517" y="231496"/>
              <a:ext cx="2986268" cy="307777"/>
            </a:xfrm>
            <a:prstGeom prst="rect">
              <a:avLst/>
            </a:prstGeom>
            <a:noFill/>
          </p:spPr>
          <p:txBody>
            <a:bodyPr wrap="square" rtlCol="0">
              <a:spAutoFit/>
            </a:bodyPr>
            <a:lstStyle/>
            <a:p>
              <a:r>
                <a:rPr lang="ja-JP" altLang="en-US" sz="1400" b="1" dirty="0" smtClean="0">
                  <a:latin typeface="AR P丸ゴシック体M" panose="020B0600010101010101" pitchFamily="50" charset="-128"/>
                  <a:ea typeface="AR P丸ゴシック体M" panose="020B0600010101010101" pitchFamily="50" charset="-128"/>
                </a:rPr>
                <a:t>サービス提供時間</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25" name="正方形/長方形 24"/>
            <p:cNvSpPr/>
            <p:nvPr/>
          </p:nvSpPr>
          <p:spPr>
            <a:xfrm>
              <a:off x="155926" y="314265"/>
              <a:ext cx="180000" cy="180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accent6">
                    <a:lumMod val="60000"/>
                    <a:lumOff val="40000"/>
                  </a:schemeClr>
                </a:solidFill>
              </a:endParaRPr>
            </a:p>
          </p:txBody>
        </p:sp>
      </p:grpSp>
      <p:grpSp>
        <p:nvGrpSpPr>
          <p:cNvPr id="26" name="グループ化 25"/>
          <p:cNvGrpSpPr/>
          <p:nvPr/>
        </p:nvGrpSpPr>
        <p:grpSpPr>
          <a:xfrm>
            <a:off x="155926" y="6066499"/>
            <a:ext cx="3142859" cy="307777"/>
            <a:chOff x="155926" y="231496"/>
            <a:chExt cx="3142859" cy="307777"/>
          </a:xfrm>
        </p:grpSpPr>
        <p:sp>
          <p:nvSpPr>
            <p:cNvPr id="27" name="テキスト ボックス 26"/>
            <p:cNvSpPr txBox="1"/>
            <p:nvPr/>
          </p:nvSpPr>
          <p:spPr>
            <a:xfrm>
              <a:off x="312517" y="231496"/>
              <a:ext cx="2986268" cy="307777"/>
            </a:xfrm>
            <a:prstGeom prst="rect">
              <a:avLst/>
            </a:prstGeom>
            <a:noFill/>
          </p:spPr>
          <p:txBody>
            <a:bodyPr wrap="square" rtlCol="0">
              <a:spAutoFit/>
            </a:bodyPr>
            <a:lstStyle/>
            <a:p>
              <a:r>
                <a:rPr lang="ja-JP" altLang="en-US" sz="1400" b="1" dirty="0" smtClean="0">
                  <a:latin typeface="AR P丸ゴシック体M" panose="020B0600010101010101" pitchFamily="50" charset="-128"/>
                  <a:ea typeface="AR P丸ゴシック体M" panose="020B0600010101010101" pitchFamily="50" charset="-128"/>
                </a:rPr>
                <a:t>送迎サービス</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28" name="正方形/長方形 27"/>
            <p:cNvSpPr/>
            <p:nvPr/>
          </p:nvSpPr>
          <p:spPr>
            <a:xfrm>
              <a:off x="155926" y="314265"/>
              <a:ext cx="180000" cy="180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6">
                    <a:lumMod val="60000"/>
                    <a:lumOff val="40000"/>
                  </a:schemeClr>
                </a:solidFill>
              </a:endParaRPr>
            </a:p>
          </p:txBody>
        </p:sp>
      </p:grpSp>
      <p:sp>
        <p:nvSpPr>
          <p:cNvPr id="29" name="テキスト ボックス 28"/>
          <p:cNvSpPr txBox="1"/>
          <p:nvPr/>
        </p:nvSpPr>
        <p:spPr>
          <a:xfrm>
            <a:off x="245926" y="2040240"/>
            <a:ext cx="3203331" cy="492443"/>
          </a:xfrm>
          <a:prstGeom prst="rect">
            <a:avLst/>
          </a:prstGeom>
          <a:noFill/>
        </p:spPr>
        <p:txBody>
          <a:bodyPr wrap="square" rtlCol="0">
            <a:spAutoFit/>
          </a:bodyPr>
          <a:lstStyle/>
          <a:p>
            <a:pPr algn="just"/>
            <a:r>
              <a:rPr kumimoji="1" lang="ja-JP" altLang="en-US" sz="1300" dirty="0" smtClean="0">
                <a:latin typeface="AR P丸ゴシック体M" panose="020B0600010101010101" pitchFamily="50" charset="-128"/>
                <a:ea typeface="AR P丸ゴシック体M" panose="020B0600010101010101" pitchFamily="50" charset="-128"/>
              </a:rPr>
              <a:t>リハビリテーションのみの短時間利用を希望される方です。</a:t>
            </a:r>
            <a:endParaRPr kumimoji="1" lang="ja-JP" altLang="en-US" sz="1300" dirty="0">
              <a:latin typeface="AR P丸ゴシック体M" panose="020B0600010101010101" pitchFamily="50" charset="-128"/>
              <a:ea typeface="AR P丸ゴシック体M" panose="020B0600010101010101" pitchFamily="50" charset="-128"/>
            </a:endParaRPr>
          </a:p>
        </p:txBody>
      </p:sp>
      <p:sp>
        <p:nvSpPr>
          <p:cNvPr id="30" name="テキスト ボックス 29"/>
          <p:cNvSpPr txBox="1"/>
          <p:nvPr/>
        </p:nvSpPr>
        <p:spPr>
          <a:xfrm>
            <a:off x="132776" y="2664443"/>
            <a:ext cx="3293331" cy="292388"/>
          </a:xfrm>
          <a:prstGeom prst="rect">
            <a:avLst/>
          </a:prstGeom>
          <a:noFill/>
        </p:spPr>
        <p:txBody>
          <a:bodyPr wrap="square" rtlCol="0">
            <a:spAutoFit/>
          </a:bodyPr>
          <a:lstStyle/>
          <a:p>
            <a:r>
              <a:rPr kumimoji="1" lang="en-US" altLang="ja-JP" sz="1300" dirty="0" smtClean="0">
                <a:solidFill>
                  <a:srgbClr val="FF0000"/>
                </a:solidFill>
                <a:latin typeface="AR P丸ゴシック体M" panose="020B0600010101010101" pitchFamily="50" charset="-128"/>
                <a:ea typeface="AR P丸ゴシック体M" panose="020B0600010101010101" pitchFamily="50" charset="-128"/>
              </a:rPr>
              <a:t>【</a:t>
            </a:r>
            <a:r>
              <a:rPr kumimoji="1" lang="ja-JP" altLang="en-US" sz="1300" dirty="0" smtClean="0">
                <a:solidFill>
                  <a:srgbClr val="FF0000"/>
                </a:solidFill>
                <a:latin typeface="AR P丸ゴシック体M" panose="020B0600010101010101" pitchFamily="50" charset="-128"/>
                <a:ea typeface="AR P丸ゴシック体M" panose="020B0600010101010101" pitchFamily="50" charset="-128"/>
              </a:rPr>
              <a:t>次のような方はご相談ください</a:t>
            </a:r>
            <a:r>
              <a:rPr kumimoji="1" lang="en-US" altLang="ja-JP" sz="1300" dirty="0" smtClean="0">
                <a:solidFill>
                  <a:srgbClr val="FF0000"/>
                </a:solidFill>
                <a:latin typeface="AR P丸ゴシック体M" panose="020B0600010101010101" pitchFamily="50" charset="-128"/>
                <a:ea typeface="AR P丸ゴシック体M" panose="020B0600010101010101" pitchFamily="50" charset="-128"/>
              </a:rPr>
              <a:t>】</a:t>
            </a:r>
            <a:endParaRPr kumimoji="1" lang="ja-JP" altLang="en-US" sz="1300" dirty="0">
              <a:solidFill>
                <a:srgbClr val="FF0000"/>
              </a:solidFill>
              <a:latin typeface="AR P丸ゴシック体M" panose="020B0600010101010101" pitchFamily="50" charset="-128"/>
              <a:ea typeface="AR P丸ゴシック体M" panose="020B0600010101010101" pitchFamily="50" charset="-128"/>
            </a:endParaRPr>
          </a:p>
        </p:txBody>
      </p:sp>
      <p:sp>
        <p:nvSpPr>
          <p:cNvPr id="31" name="テキスト ボックス 30"/>
          <p:cNvSpPr txBox="1"/>
          <p:nvPr/>
        </p:nvSpPr>
        <p:spPr>
          <a:xfrm>
            <a:off x="127325" y="2970421"/>
            <a:ext cx="3599813" cy="830997"/>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1200" dirty="0" smtClean="0">
                <a:latin typeface="AR P丸ゴシック体M" panose="020B0600010101010101" pitchFamily="50" charset="-128"/>
                <a:ea typeface="AR P丸ゴシック体M" panose="020B0600010101010101" pitchFamily="50" charset="-128"/>
              </a:rPr>
              <a:t>病院退院後もリハビリを続けたい。</a:t>
            </a:r>
            <a:endParaRPr kumimoji="1" lang="en-US" altLang="ja-JP" sz="1200" dirty="0" smtClean="0">
              <a:latin typeface="AR P丸ゴシック体M" panose="020B0600010101010101" pitchFamily="50" charset="-128"/>
              <a:ea typeface="AR P丸ゴシック体M" panose="020B0600010101010101" pitchFamily="50" charset="-128"/>
            </a:endParaRPr>
          </a:p>
          <a:p>
            <a:pPr marL="285750" indent="-285750">
              <a:buFont typeface="Arial" panose="020B0604020202020204" pitchFamily="34" charset="0"/>
              <a:buChar char="•"/>
            </a:pPr>
            <a:r>
              <a:rPr lang="ja-JP" altLang="en-US" sz="1200" dirty="0">
                <a:latin typeface="AR P丸ゴシック体M" panose="020B0600010101010101" pitchFamily="50" charset="-128"/>
                <a:ea typeface="AR P丸ゴシック体M" panose="020B0600010101010101" pitchFamily="50" charset="-128"/>
              </a:rPr>
              <a:t>短時間</a:t>
            </a:r>
            <a:r>
              <a:rPr lang="ja-JP" altLang="en-US" sz="1200" dirty="0" smtClean="0">
                <a:latin typeface="AR P丸ゴシック体M" panose="020B0600010101010101" pitchFamily="50" charset="-128"/>
                <a:ea typeface="AR P丸ゴシック体M" panose="020B0600010101010101" pitchFamily="50" charset="-128"/>
              </a:rPr>
              <a:t>で集中的にリハビリをやりたい。</a:t>
            </a:r>
            <a:endParaRPr lang="en-US" altLang="ja-JP" sz="1200" dirty="0" smtClean="0">
              <a:latin typeface="AR P丸ゴシック体M" panose="020B0600010101010101" pitchFamily="50" charset="-128"/>
              <a:ea typeface="AR P丸ゴシック体M" panose="020B0600010101010101" pitchFamily="50" charset="-128"/>
            </a:endParaRPr>
          </a:p>
          <a:p>
            <a:pPr marL="285750" indent="-285750">
              <a:buFont typeface="Arial" panose="020B0604020202020204" pitchFamily="34" charset="0"/>
              <a:buChar char="•"/>
            </a:pPr>
            <a:r>
              <a:rPr kumimoji="1" lang="ja-JP" altLang="en-US" sz="1200" dirty="0" smtClean="0">
                <a:latin typeface="AR P丸ゴシック体M" panose="020B0600010101010101" pitchFamily="50" charset="-128"/>
                <a:ea typeface="AR P丸ゴシック体M" panose="020B0600010101010101" pitchFamily="50" charset="-128"/>
              </a:rPr>
              <a:t>興味・関心事があるが現状では難しい。</a:t>
            </a:r>
            <a:endParaRPr kumimoji="1" lang="en-US" altLang="ja-JP" sz="1200" dirty="0" smtClean="0">
              <a:latin typeface="AR P丸ゴシック体M" panose="020B0600010101010101" pitchFamily="50" charset="-128"/>
              <a:ea typeface="AR P丸ゴシック体M" panose="020B0600010101010101" pitchFamily="50" charset="-128"/>
            </a:endParaRPr>
          </a:p>
          <a:p>
            <a:pPr marL="285750" indent="-285750">
              <a:buFont typeface="Arial" panose="020B0604020202020204" pitchFamily="34" charset="0"/>
              <a:buChar char="•"/>
            </a:pPr>
            <a:r>
              <a:rPr lang="ja-JP" altLang="en-US" sz="1200" dirty="0">
                <a:latin typeface="AR P丸ゴシック体M" panose="020B0600010101010101" pitchFamily="50" charset="-128"/>
                <a:ea typeface="AR P丸ゴシック体M" panose="020B0600010101010101" pitchFamily="50" charset="-128"/>
              </a:rPr>
              <a:t>自宅内で</a:t>
            </a:r>
            <a:r>
              <a:rPr lang="ja-JP" altLang="en-US" sz="1200" dirty="0" smtClean="0">
                <a:latin typeface="AR P丸ゴシック体M" panose="020B0600010101010101" pitchFamily="50" charset="-128"/>
                <a:ea typeface="AR P丸ゴシック体M" panose="020B0600010101010101" pitchFamily="50" charset="-128"/>
              </a:rPr>
              <a:t>の運動の方法がわからない。</a:t>
            </a:r>
            <a:endParaRPr kumimoji="1" lang="en-US" altLang="ja-JP" sz="1200" dirty="0" smtClean="0">
              <a:latin typeface="AR P丸ゴシック体M" panose="020B0600010101010101" pitchFamily="50" charset="-128"/>
              <a:ea typeface="AR P丸ゴシック体M" panose="020B0600010101010101"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4223466146"/>
              </p:ext>
            </p:extLst>
          </p:nvPr>
        </p:nvGraphicFramePr>
        <p:xfrm>
          <a:off x="379277" y="4659815"/>
          <a:ext cx="2880000" cy="1219200"/>
        </p:xfrm>
        <a:graphic>
          <a:graphicData uri="http://schemas.openxmlformats.org/drawingml/2006/table">
            <a:tbl>
              <a:tblPr>
                <a:tableStyleId>{5C22544A-7EE6-4342-B048-85BDC9FD1C3A}</a:tableStyleId>
              </a:tblPr>
              <a:tblGrid>
                <a:gridCol w="663391"/>
                <a:gridCol w="2216609"/>
              </a:tblGrid>
              <a:tr h="254693">
                <a:tc>
                  <a:txBody>
                    <a:bodyPr/>
                    <a:lstStyle/>
                    <a:p>
                      <a:pPr algn="ctr"/>
                      <a:r>
                        <a:rPr kumimoji="1" lang="en-US" altLang="ja-JP" sz="1400" b="0" dirty="0" smtClean="0">
                          <a:solidFill>
                            <a:schemeClr val="tx1"/>
                          </a:solidFill>
                          <a:latin typeface="+mn-ea"/>
                          <a:ea typeface="+mn-ea"/>
                        </a:rPr>
                        <a:t>1</a:t>
                      </a:r>
                      <a:r>
                        <a:rPr kumimoji="1" lang="ja-JP" altLang="en-US" sz="1400" b="0" dirty="0" smtClean="0">
                          <a:solidFill>
                            <a:schemeClr val="tx1"/>
                          </a:solidFill>
                          <a:latin typeface="+mn-ea"/>
                          <a:ea typeface="+mn-ea"/>
                        </a:rPr>
                        <a:t>部</a:t>
                      </a:r>
                      <a:endParaRPr kumimoji="1" lang="ja-JP" altLang="en-US" sz="14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400" b="0" dirty="0" smtClean="0">
                          <a:solidFill>
                            <a:schemeClr val="tx1"/>
                          </a:solidFill>
                          <a:latin typeface="+mn-ea"/>
                          <a:ea typeface="+mn-ea"/>
                        </a:rPr>
                        <a:t>09</a:t>
                      </a:r>
                      <a:r>
                        <a:rPr kumimoji="1" lang="ja-JP" altLang="en-US" sz="1400" b="0" dirty="0" smtClean="0">
                          <a:solidFill>
                            <a:schemeClr val="tx1"/>
                          </a:solidFill>
                          <a:latin typeface="+mn-ea"/>
                          <a:ea typeface="+mn-ea"/>
                        </a:rPr>
                        <a:t>：</a:t>
                      </a:r>
                      <a:r>
                        <a:rPr kumimoji="1" lang="en-US" altLang="ja-JP" sz="1400" b="0" dirty="0" smtClean="0">
                          <a:solidFill>
                            <a:schemeClr val="tx1"/>
                          </a:solidFill>
                          <a:latin typeface="+mn-ea"/>
                          <a:ea typeface="+mn-ea"/>
                        </a:rPr>
                        <a:t>30</a:t>
                      </a:r>
                      <a:r>
                        <a:rPr kumimoji="1" lang="ja-JP" altLang="en-US" sz="1400" b="0" dirty="0" smtClean="0">
                          <a:solidFill>
                            <a:schemeClr val="tx1"/>
                          </a:solidFill>
                          <a:latin typeface="+mn-ea"/>
                          <a:ea typeface="+mn-ea"/>
                        </a:rPr>
                        <a:t>～</a:t>
                      </a:r>
                      <a:r>
                        <a:rPr kumimoji="1" lang="en-US" altLang="ja-JP" sz="1400" b="0" dirty="0" smtClean="0">
                          <a:solidFill>
                            <a:schemeClr val="tx1"/>
                          </a:solidFill>
                          <a:latin typeface="+mn-ea"/>
                          <a:ea typeface="+mn-ea"/>
                        </a:rPr>
                        <a:t>11</a:t>
                      </a:r>
                      <a:r>
                        <a:rPr kumimoji="1" lang="ja-JP" altLang="en-US" sz="1400" b="0" dirty="0" smtClean="0">
                          <a:solidFill>
                            <a:schemeClr val="tx1"/>
                          </a:solidFill>
                          <a:latin typeface="+mn-ea"/>
                          <a:ea typeface="+mn-ea"/>
                        </a:rPr>
                        <a:t>：</a:t>
                      </a:r>
                      <a:r>
                        <a:rPr kumimoji="1" lang="en-US" altLang="ja-JP" sz="1400" b="0" dirty="0" smtClean="0">
                          <a:solidFill>
                            <a:schemeClr val="tx1"/>
                          </a:solidFill>
                          <a:latin typeface="+mn-ea"/>
                          <a:ea typeface="+mn-ea"/>
                        </a:rPr>
                        <a:t>00</a:t>
                      </a:r>
                      <a:endParaRPr kumimoji="1" lang="ja-JP" altLang="en-US" sz="14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693">
                <a:tc>
                  <a:txBody>
                    <a:bodyPr/>
                    <a:lstStyle/>
                    <a:p>
                      <a:pPr algn="ctr"/>
                      <a:r>
                        <a:rPr kumimoji="1" lang="en-US" altLang="ja-JP" sz="1400" b="0" dirty="0" smtClean="0">
                          <a:solidFill>
                            <a:schemeClr val="tx1"/>
                          </a:solidFill>
                          <a:latin typeface="+mn-ea"/>
                          <a:ea typeface="+mn-ea"/>
                        </a:rPr>
                        <a:t>2</a:t>
                      </a:r>
                      <a:r>
                        <a:rPr kumimoji="1" lang="ja-JP" altLang="en-US" sz="1400" b="0" dirty="0" smtClean="0">
                          <a:solidFill>
                            <a:schemeClr val="tx1"/>
                          </a:solidFill>
                          <a:latin typeface="+mn-ea"/>
                          <a:ea typeface="+mn-ea"/>
                        </a:rPr>
                        <a:t>部</a:t>
                      </a:r>
                      <a:endParaRPr kumimoji="1" lang="en-US" altLang="ja-JP" sz="14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400" b="0" dirty="0" smtClean="0">
                          <a:solidFill>
                            <a:schemeClr val="tx1"/>
                          </a:solidFill>
                          <a:latin typeface="+mn-ea"/>
                          <a:ea typeface="+mn-ea"/>
                        </a:rPr>
                        <a:t>10</a:t>
                      </a:r>
                      <a:r>
                        <a:rPr kumimoji="1" lang="ja-JP" altLang="en-US" sz="1400" b="0" dirty="0" smtClean="0">
                          <a:solidFill>
                            <a:schemeClr val="tx1"/>
                          </a:solidFill>
                          <a:latin typeface="+mn-ea"/>
                          <a:ea typeface="+mn-ea"/>
                        </a:rPr>
                        <a:t>：</a:t>
                      </a:r>
                      <a:r>
                        <a:rPr kumimoji="1" lang="en-US" altLang="ja-JP" sz="1400" b="0" dirty="0" smtClean="0">
                          <a:solidFill>
                            <a:schemeClr val="tx1"/>
                          </a:solidFill>
                          <a:latin typeface="+mn-ea"/>
                          <a:ea typeface="+mn-ea"/>
                        </a:rPr>
                        <a:t>45</a:t>
                      </a:r>
                      <a:r>
                        <a:rPr kumimoji="1" lang="ja-JP" altLang="en-US" sz="1400" b="0" dirty="0" smtClean="0">
                          <a:solidFill>
                            <a:schemeClr val="tx1"/>
                          </a:solidFill>
                          <a:latin typeface="+mn-ea"/>
                          <a:ea typeface="+mn-ea"/>
                        </a:rPr>
                        <a:t>～</a:t>
                      </a:r>
                      <a:r>
                        <a:rPr kumimoji="1" lang="en-US" altLang="ja-JP" sz="1400" b="0" dirty="0" smtClean="0">
                          <a:solidFill>
                            <a:schemeClr val="tx1"/>
                          </a:solidFill>
                          <a:latin typeface="+mn-ea"/>
                          <a:ea typeface="+mn-ea"/>
                        </a:rPr>
                        <a:t>12</a:t>
                      </a:r>
                      <a:r>
                        <a:rPr kumimoji="1" lang="ja-JP" altLang="en-US" sz="1400" b="0" dirty="0" smtClean="0">
                          <a:solidFill>
                            <a:schemeClr val="tx1"/>
                          </a:solidFill>
                          <a:latin typeface="+mn-ea"/>
                          <a:ea typeface="+mn-ea"/>
                        </a:rPr>
                        <a:t>：</a:t>
                      </a:r>
                      <a:r>
                        <a:rPr kumimoji="1" lang="en-US" altLang="ja-JP" sz="1400" b="0" dirty="0" smtClean="0">
                          <a:solidFill>
                            <a:schemeClr val="tx1"/>
                          </a:solidFill>
                          <a:latin typeface="+mn-ea"/>
                          <a:ea typeface="+mn-ea"/>
                        </a:rPr>
                        <a:t>15</a:t>
                      </a:r>
                      <a:endParaRPr kumimoji="1" lang="ja-JP" altLang="en-US" sz="14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693">
                <a:tc>
                  <a:txBody>
                    <a:bodyPr/>
                    <a:lstStyle/>
                    <a:p>
                      <a:pPr algn="ctr"/>
                      <a:r>
                        <a:rPr kumimoji="1" lang="en-US" altLang="ja-JP" sz="1400" b="0" dirty="0" smtClean="0">
                          <a:solidFill>
                            <a:schemeClr val="tx1"/>
                          </a:solidFill>
                          <a:latin typeface="+mn-ea"/>
                          <a:ea typeface="+mn-ea"/>
                        </a:rPr>
                        <a:t>3</a:t>
                      </a:r>
                      <a:r>
                        <a:rPr kumimoji="1" lang="ja-JP" altLang="en-US" sz="1400" b="0" dirty="0" smtClean="0">
                          <a:solidFill>
                            <a:schemeClr val="tx1"/>
                          </a:solidFill>
                          <a:latin typeface="+mn-ea"/>
                          <a:ea typeface="+mn-ea"/>
                        </a:rPr>
                        <a:t>部</a:t>
                      </a:r>
                      <a:endParaRPr kumimoji="1" lang="ja-JP" altLang="en-US" sz="14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400" b="0" dirty="0" smtClean="0">
                          <a:solidFill>
                            <a:schemeClr val="tx1"/>
                          </a:solidFill>
                          <a:latin typeface="+mn-ea"/>
                          <a:ea typeface="+mn-ea"/>
                        </a:rPr>
                        <a:t>14</a:t>
                      </a:r>
                      <a:r>
                        <a:rPr kumimoji="1" lang="ja-JP" altLang="en-US" sz="1400" b="0" dirty="0" smtClean="0">
                          <a:solidFill>
                            <a:schemeClr val="tx1"/>
                          </a:solidFill>
                          <a:latin typeface="+mn-ea"/>
                          <a:ea typeface="+mn-ea"/>
                        </a:rPr>
                        <a:t>：</a:t>
                      </a:r>
                      <a:r>
                        <a:rPr kumimoji="1" lang="en-US" altLang="ja-JP" sz="1400" b="0" dirty="0" smtClean="0">
                          <a:solidFill>
                            <a:schemeClr val="tx1"/>
                          </a:solidFill>
                          <a:latin typeface="+mn-ea"/>
                          <a:ea typeface="+mn-ea"/>
                        </a:rPr>
                        <a:t>00</a:t>
                      </a:r>
                      <a:r>
                        <a:rPr kumimoji="1" lang="ja-JP" altLang="en-US" sz="1400" b="0" dirty="0" smtClean="0">
                          <a:solidFill>
                            <a:schemeClr val="tx1"/>
                          </a:solidFill>
                          <a:latin typeface="+mn-ea"/>
                          <a:ea typeface="+mn-ea"/>
                        </a:rPr>
                        <a:t>～</a:t>
                      </a:r>
                      <a:r>
                        <a:rPr kumimoji="1" lang="en-US" altLang="ja-JP" sz="1400" b="0" dirty="0" smtClean="0">
                          <a:solidFill>
                            <a:schemeClr val="tx1"/>
                          </a:solidFill>
                          <a:latin typeface="+mn-ea"/>
                          <a:ea typeface="+mn-ea"/>
                        </a:rPr>
                        <a:t>15</a:t>
                      </a:r>
                      <a:r>
                        <a:rPr kumimoji="1" lang="ja-JP" altLang="en-US" sz="1400" b="0" dirty="0" smtClean="0">
                          <a:solidFill>
                            <a:schemeClr val="tx1"/>
                          </a:solidFill>
                          <a:latin typeface="+mn-ea"/>
                          <a:ea typeface="+mn-ea"/>
                        </a:rPr>
                        <a:t>：</a:t>
                      </a:r>
                      <a:r>
                        <a:rPr kumimoji="1" lang="en-US" altLang="ja-JP" sz="1400" b="0" dirty="0" smtClean="0">
                          <a:solidFill>
                            <a:schemeClr val="tx1"/>
                          </a:solidFill>
                          <a:latin typeface="+mn-ea"/>
                          <a:ea typeface="+mn-ea"/>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693">
                <a:tc>
                  <a:txBody>
                    <a:bodyPr/>
                    <a:lstStyle/>
                    <a:p>
                      <a:pPr algn="ctr"/>
                      <a:r>
                        <a:rPr kumimoji="1" lang="en-US" altLang="ja-JP" sz="1400" b="0" dirty="0" smtClean="0">
                          <a:solidFill>
                            <a:schemeClr val="tx1"/>
                          </a:solidFill>
                          <a:latin typeface="+mn-ea"/>
                          <a:ea typeface="+mn-ea"/>
                        </a:rPr>
                        <a:t>4</a:t>
                      </a:r>
                      <a:r>
                        <a:rPr kumimoji="1" lang="ja-JP" altLang="en-US" sz="1400" b="0" dirty="0" smtClean="0">
                          <a:solidFill>
                            <a:schemeClr val="tx1"/>
                          </a:solidFill>
                          <a:latin typeface="+mn-ea"/>
                          <a:ea typeface="+mn-ea"/>
                        </a:rPr>
                        <a:t>部</a:t>
                      </a:r>
                      <a:endParaRPr kumimoji="1" lang="ja-JP" altLang="en-US" sz="14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400" b="0" dirty="0" smtClean="0">
                          <a:solidFill>
                            <a:schemeClr val="tx1"/>
                          </a:solidFill>
                          <a:latin typeface="+mn-ea"/>
                          <a:ea typeface="+mn-ea"/>
                        </a:rPr>
                        <a:t>15</a:t>
                      </a:r>
                      <a:r>
                        <a:rPr kumimoji="1" lang="ja-JP" altLang="en-US" sz="1400" b="0" dirty="0" smtClean="0">
                          <a:solidFill>
                            <a:schemeClr val="tx1"/>
                          </a:solidFill>
                          <a:latin typeface="+mn-ea"/>
                          <a:ea typeface="+mn-ea"/>
                        </a:rPr>
                        <a:t>：</a:t>
                      </a:r>
                      <a:r>
                        <a:rPr kumimoji="1" lang="en-US" altLang="ja-JP" sz="1400" b="0" dirty="0" smtClean="0">
                          <a:solidFill>
                            <a:schemeClr val="tx1"/>
                          </a:solidFill>
                          <a:latin typeface="+mn-ea"/>
                          <a:ea typeface="+mn-ea"/>
                        </a:rPr>
                        <a:t>00</a:t>
                      </a:r>
                      <a:r>
                        <a:rPr kumimoji="1" lang="ja-JP" altLang="en-US" sz="1400" b="0" dirty="0" smtClean="0">
                          <a:solidFill>
                            <a:schemeClr val="tx1"/>
                          </a:solidFill>
                          <a:latin typeface="+mn-ea"/>
                          <a:ea typeface="+mn-ea"/>
                        </a:rPr>
                        <a:t>～</a:t>
                      </a:r>
                      <a:r>
                        <a:rPr kumimoji="1" lang="en-US" altLang="ja-JP" sz="1400" b="0" dirty="0" smtClean="0">
                          <a:solidFill>
                            <a:schemeClr val="tx1"/>
                          </a:solidFill>
                          <a:latin typeface="+mn-ea"/>
                          <a:ea typeface="+mn-ea"/>
                        </a:rPr>
                        <a:t>16</a:t>
                      </a:r>
                      <a:r>
                        <a:rPr kumimoji="1" lang="ja-JP" altLang="en-US" sz="1400" b="0" dirty="0" smtClean="0">
                          <a:solidFill>
                            <a:schemeClr val="tx1"/>
                          </a:solidFill>
                          <a:latin typeface="+mn-ea"/>
                          <a:ea typeface="+mn-ea"/>
                        </a:rPr>
                        <a:t>：</a:t>
                      </a:r>
                      <a:r>
                        <a:rPr kumimoji="1" lang="en-US" altLang="ja-JP" sz="1400" b="0" dirty="0" smtClean="0">
                          <a:solidFill>
                            <a:schemeClr val="tx1"/>
                          </a:solidFill>
                          <a:latin typeface="+mn-ea"/>
                          <a:ea typeface="+mn-ea"/>
                        </a:rPr>
                        <a:t>30</a:t>
                      </a:r>
                      <a:endParaRPr kumimoji="1" lang="ja-JP" altLang="en-US" sz="14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4" name="テキスト ボックス 33"/>
          <p:cNvSpPr txBox="1"/>
          <p:nvPr/>
        </p:nvSpPr>
        <p:spPr>
          <a:xfrm>
            <a:off x="286551" y="4314283"/>
            <a:ext cx="3270181" cy="276999"/>
          </a:xfrm>
          <a:prstGeom prst="rect">
            <a:avLst/>
          </a:prstGeom>
          <a:noFill/>
        </p:spPr>
        <p:txBody>
          <a:bodyPr wrap="square" rtlCol="0">
            <a:spAutoFit/>
          </a:bodyPr>
          <a:lstStyle/>
          <a:p>
            <a:r>
              <a:rPr kumimoji="1" lang="en-US" altLang="ja-JP" sz="1200" dirty="0" smtClean="0">
                <a:latin typeface="AR P丸ゴシック体M" panose="020B0600010101010101" pitchFamily="50" charset="-128"/>
                <a:ea typeface="AR P丸ゴシック体M" panose="020B0600010101010101" pitchFamily="50" charset="-128"/>
              </a:rPr>
              <a:t>※</a:t>
            </a:r>
            <a:r>
              <a:rPr kumimoji="1" lang="ja-JP" altLang="en-US" sz="1200" dirty="0" smtClean="0">
                <a:latin typeface="AR P丸ゴシック体M" panose="020B0600010101010101" pitchFamily="50" charset="-128"/>
                <a:ea typeface="AR P丸ゴシック体M" panose="020B0600010101010101" pitchFamily="50" charset="-128"/>
              </a:rPr>
              <a:t>送迎サービスを利用された場合</a:t>
            </a:r>
            <a:endParaRPr kumimoji="1" lang="ja-JP" altLang="en-US" sz="1200" dirty="0">
              <a:latin typeface="AR P丸ゴシック体M" panose="020B0600010101010101" pitchFamily="50" charset="-128"/>
              <a:ea typeface="AR P丸ゴシック体M" panose="020B0600010101010101" pitchFamily="50" charset="-128"/>
            </a:endParaRPr>
          </a:p>
        </p:txBody>
      </p:sp>
      <p:sp>
        <p:nvSpPr>
          <p:cNvPr id="35" name="テキスト ボックス 34"/>
          <p:cNvSpPr txBox="1"/>
          <p:nvPr/>
        </p:nvSpPr>
        <p:spPr>
          <a:xfrm>
            <a:off x="290152" y="6402851"/>
            <a:ext cx="3599813" cy="492443"/>
          </a:xfrm>
          <a:prstGeom prst="rect">
            <a:avLst/>
          </a:prstGeom>
          <a:noFill/>
        </p:spPr>
        <p:txBody>
          <a:bodyPr wrap="square" rtlCol="0">
            <a:spAutoFit/>
          </a:bodyPr>
          <a:lstStyle/>
          <a:p>
            <a:r>
              <a:rPr kumimoji="1" lang="ja-JP" altLang="en-US" sz="1300" dirty="0" smtClean="0">
                <a:latin typeface="AR P丸ゴシック体M" panose="020B0600010101010101" pitchFamily="50" charset="-128"/>
                <a:ea typeface="AR P丸ゴシック体M" panose="020B0600010101010101" pitchFamily="50" charset="-128"/>
              </a:rPr>
              <a:t>地域により送迎を行っております。</a:t>
            </a:r>
            <a:endParaRPr kumimoji="1" lang="en-US" altLang="ja-JP" sz="1300" dirty="0" smtClean="0">
              <a:latin typeface="AR P丸ゴシック体M" panose="020B0600010101010101" pitchFamily="50" charset="-128"/>
              <a:ea typeface="AR P丸ゴシック体M" panose="020B0600010101010101" pitchFamily="50" charset="-128"/>
            </a:endParaRPr>
          </a:p>
          <a:p>
            <a:r>
              <a:rPr lang="ja-JP" altLang="en-US" sz="1300" dirty="0" smtClean="0">
                <a:latin typeface="AR P丸ゴシック体M" panose="020B0600010101010101" pitchFamily="50" charset="-128"/>
                <a:ea typeface="AR P丸ゴシック体M" panose="020B0600010101010101" pitchFamily="50" charset="-128"/>
              </a:rPr>
              <a:t>詳しくは当事業所までお問い合わせ下さい。</a:t>
            </a:r>
            <a:endParaRPr kumimoji="1" lang="ja-JP" altLang="en-US" sz="1300" dirty="0">
              <a:latin typeface="AR P丸ゴシック体M" panose="020B0600010101010101" pitchFamily="50" charset="-128"/>
              <a:ea typeface="AR P丸ゴシック体M" panose="020B0600010101010101" pitchFamily="50" charset="-128"/>
            </a:endParaRPr>
          </a:p>
        </p:txBody>
      </p:sp>
      <p:sp>
        <p:nvSpPr>
          <p:cNvPr id="5" name="テキスト ボックス 4"/>
          <p:cNvSpPr txBox="1"/>
          <p:nvPr/>
        </p:nvSpPr>
        <p:spPr>
          <a:xfrm>
            <a:off x="3798015" y="621032"/>
            <a:ext cx="3176535" cy="492443"/>
          </a:xfrm>
          <a:prstGeom prst="rect">
            <a:avLst/>
          </a:prstGeom>
          <a:noFill/>
        </p:spPr>
        <p:txBody>
          <a:bodyPr wrap="square" rtlCol="0">
            <a:spAutoFit/>
          </a:bodyPr>
          <a:lstStyle/>
          <a:p>
            <a:r>
              <a:rPr kumimoji="1" lang="ja-JP" altLang="en-US" sz="1300" dirty="0" smtClean="0">
                <a:latin typeface="AR P丸ゴシック体M" panose="020B0600010101010101" pitchFamily="50" charset="-128"/>
                <a:ea typeface="AR P丸ゴシック体M" panose="020B0600010101010101" pitchFamily="50" charset="-128"/>
              </a:rPr>
              <a:t>短時間</a:t>
            </a:r>
            <a:r>
              <a:rPr kumimoji="1" lang="en-US" altLang="ja-JP" sz="1300" dirty="0" smtClean="0">
                <a:latin typeface="AR P丸ゴシック体M" panose="020B0600010101010101" pitchFamily="50" charset="-128"/>
                <a:ea typeface="AR P丸ゴシック体M" panose="020B0600010101010101" pitchFamily="50" charset="-128"/>
              </a:rPr>
              <a:t>(1</a:t>
            </a:r>
            <a:r>
              <a:rPr kumimoji="1" lang="ja-JP" altLang="en-US" sz="1300" dirty="0" smtClean="0">
                <a:latin typeface="AR P丸ゴシック体M" panose="020B0600010101010101" pitchFamily="50" charset="-128"/>
                <a:ea typeface="AR P丸ゴシック体M" panose="020B0600010101010101" pitchFamily="50" charset="-128"/>
              </a:rPr>
              <a:t>時間以上</a:t>
            </a:r>
            <a:r>
              <a:rPr kumimoji="1" lang="en-US" altLang="ja-JP" sz="1300" dirty="0" smtClean="0">
                <a:latin typeface="AR P丸ゴシック体M" panose="020B0600010101010101" pitchFamily="50" charset="-128"/>
                <a:ea typeface="AR P丸ゴシック体M" panose="020B0600010101010101" pitchFamily="50" charset="-128"/>
              </a:rPr>
              <a:t>2</a:t>
            </a:r>
            <a:r>
              <a:rPr kumimoji="1" lang="ja-JP" altLang="en-US" sz="1300" dirty="0" smtClean="0">
                <a:latin typeface="AR P丸ゴシック体M" panose="020B0600010101010101" pitchFamily="50" charset="-128"/>
                <a:ea typeface="AR P丸ゴシック体M" panose="020B0600010101010101" pitchFamily="50" charset="-128"/>
              </a:rPr>
              <a:t>時間未満</a:t>
            </a:r>
            <a:r>
              <a:rPr kumimoji="1" lang="en-US" altLang="ja-JP" sz="1300" dirty="0" smtClean="0">
                <a:latin typeface="AR P丸ゴシック体M" panose="020B0600010101010101" pitchFamily="50" charset="-128"/>
                <a:ea typeface="AR P丸ゴシック体M" panose="020B0600010101010101" pitchFamily="50" charset="-128"/>
              </a:rPr>
              <a:t>)</a:t>
            </a:r>
            <a:r>
              <a:rPr kumimoji="1" lang="ja-JP" altLang="en-US" sz="1300" dirty="0" smtClean="0">
                <a:latin typeface="AR P丸ゴシック体M" panose="020B0600010101010101" pitchFamily="50" charset="-128"/>
                <a:ea typeface="AR P丸ゴシック体M" panose="020B0600010101010101" pitchFamily="50" charset="-128"/>
              </a:rPr>
              <a:t>のご利用となります。</a:t>
            </a:r>
            <a:endParaRPr kumimoji="1" lang="ja-JP" altLang="en-US" sz="1300" dirty="0">
              <a:latin typeface="AR P丸ゴシック体M" panose="020B0600010101010101" pitchFamily="50" charset="-128"/>
              <a:ea typeface="AR P丸ゴシック体M" panose="020B0600010101010101" pitchFamily="50" charset="-128"/>
            </a:endParaRPr>
          </a:p>
        </p:txBody>
      </p:sp>
      <p:sp>
        <p:nvSpPr>
          <p:cNvPr id="7" name="テキスト ボックス 6"/>
          <p:cNvSpPr txBox="1"/>
          <p:nvPr/>
        </p:nvSpPr>
        <p:spPr>
          <a:xfrm>
            <a:off x="8377353" y="627834"/>
            <a:ext cx="1043957" cy="338554"/>
          </a:xfrm>
          <a:prstGeom prst="rect">
            <a:avLst/>
          </a:prstGeom>
          <a:noFill/>
        </p:spPr>
        <p:txBody>
          <a:bodyPr wrap="square" rtlCol="0">
            <a:spAutoFit/>
          </a:bodyPr>
          <a:lstStyle/>
          <a:p>
            <a:r>
              <a:rPr kumimoji="1" lang="ja-JP" altLang="en-US" sz="1600" dirty="0" smtClean="0">
                <a:latin typeface="AR P丸ゴシック体M" panose="020B0600010101010101" pitchFamily="50" charset="-128"/>
                <a:ea typeface="AR P丸ゴシック体M" panose="020B0600010101010101" pitchFamily="50" charset="-128"/>
              </a:rPr>
              <a:t>お迎え</a:t>
            </a:r>
            <a:endParaRPr kumimoji="1" lang="ja-JP" altLang="en-US" sz="1600" dirty="0">
              <a:latin typeface="AR P丸ゴシック体M" panose="020B0600010101010101" pitchFamily="50" charset="-128"/>
              <a:ea typeface="AR P丸ゴシック体M" panose="020B0600010101010101" pitchFamily="50" charset="-128"/>
            </a:endParaRPr>
          </a:p>
        </p:txBody>
      </p:sp>
      <p:sp>
        <p:nvSpPr>
          <p:cNvPr id="11" name="テキスト ボックス 10"/>
          <p:cNvSpPr txBox="1"/>
          <p:nvPr/>
        </p:nvSpPr>
        <p:spPr>
          <a:xfrm>
            <a:off x="8117159" y="1604178"/>
            <a:ext cx="2608301" cy="338554"/>
          </a:xfrm>
          <a:prstGeom prst="rect">
            <a:avLst/>
          </a:prstGeom>
          <a:noFill/>
        </p:spPr>
        <p:txBody>
          <a:bodyPr wrap="square" rtlCol="0">
            <a:spAutoFit/>
          </a:bodyPr>
          <a:lstStyle/>
          <a:p>
            <a:r>
              <a:rPr kumimoji="1" lang="ja-JP" altLang="en-US" sz="1600" dirty="0" smtClean="0">
                <a:latin typeface="AR P丸ゴシック体M" panose="020B0600010101010101" pitchFamily="50" charset="-128"/>
                <a:ea typeface="AR P丸ゴシック体M" panose="020B0600010101010101" pitchFamily="50" charset="-128"/>
              </a:rPr>
              <a:t>健康チェック</a:t>
            </a:r>
            <a:endParaRPr kumimoji="1" lang="ja-JP" altLang="en-US" sz="1600" dirty="0">
              <a:latin typeface="AR P丸ゴシック体M" panose="020B0600010101010101" pitchFamily="50" charset="-128"/>
              <a:ea typeface="AR P丸ゴシック体M" panose="020B0600010101010101" pitchFamily="50" charset="-128"/>
            </a:endParaRPr>
          </a:p>
        </p:txBody>
      </p:sp>
      <p:sp>
        <p:nvSpPr>
          <p:cNvPr id="12" name="テキスト ボックス 11"/>
          <p:cNvSpPr txBox="1"/>
          <p:nvPr/>
        </p:nvSpPr>
        <p:spPr>
          <a:xfrm>
            <a:off x="7370852" y="2729706"/>
            <a:ext cx="2979716" cy="338554"/>
          </a:xfrm>
          <a:prstGeom prst="rect">
            <a:avLst/>
          </a:prstGeom>
          <a:noFill/>
        </p:spPr>
        <p:txBody>
          <a:bodyPr wrap="square" rtlCol="0">
            <a:spAutoFit/>
          </a:bodyPr>
          <a:lstStyle/>
          <a:p>
            <a:r>
              <a:rPr kumimoji="1" lang="ja-JP" altLang="en-US" sz="1600" dirty="0" smtClean="0">
                <a:latin typeface="AR P丸ゴシック体M" panose="020B0600010101010101" pitchFamily="50" charset="-128"/>
                <a:ea typeface="AR P丸ゴシック体M" panose="020B0600010101010101" pitchFamily="50" charset="-128"/>
              </a:rPr>
              <a:t>自主トレーニング・物理療法</a:t>
            </a:r>
            <a:endParaRPr kumimoji="1" lang="ja-JP" altLang="en-US" sz="1600" dirty="0">
              <a:latin typeface="AR P丸ゴシック体M" panose="020B0600010101010101" pitchFamily="50" charset="-128"/>
              <a:ea typeface="AR P丸ゴシック体M" panose="020B0600010101010101" pitchFamily="50" charset="-128"/>
            </a:endParaRPr>
          </a:p>
        </p:txBody>
      </p:sp>
      <p:sp>
        <p:nvSpPr>
          <p:cNvPr id="37" name="テキスト ボックス 36"/>
          <p:cNvSpPr txBox="1"/>
          <p:nvPr/>
        </p:nvSpPr>
        <p:spPr>
          <a:xfrm>
            <a:off x="7607193" y="3959156"/>
            <a:ext cx="2743376" cy="338554"/>
          </a:xfrm>
          <a:prstGeom prst="rect">
            <a:avLst/>
          </a:prstGeom>
          <a:noFill/>
        </p:spPr>
        <p:txBody>
          <a:bodyPr wrap="square" rtlCol="0">
            <a:spAutoFit/>
          </a:bodyPr>
          <a:lstStyle/>
          <a:p>
            <a:r>
              <a:rPr kumimoji="1" lang="ja-JP" altLang="en-US" sz="1600" dirty="0" smtClean="0">
                <a:latin typeface="AR P丸ゴシック体M" panose="020B0600010101010101" pitchFamily="50" charset="-128"/>
                <a:ea typeface="AR P丸ゴシック体M" panose="020B0600010101010101" pitchFamily="50" charset="-128"/>
              </a:rPr>
              <a:t>個別リハビリ（</a:t>
            </a:r>
            <a:r>
              <a:rPr kumimoji="1" lang="en-US" altLang="ja-JP" sz="1600" dirty="0" smtClean="0">
                <a:latin typeface="AR P丸ゴシック体M" panose="020B0600010101010101" pitchFamily="50" charset="-128"/>
                <a:ea typeface="AR P丸ゴシック体M" panose="020B0600010101010101" pitchFamily="50" charset="-128"/>
              </a:rPr>
              <a:t>40</a:t>
            </a:r>
            <a:r>
              <a:rPr kumimoji="1" lang="ja-JP" altLang="en-US" sz="1600" dirty="0" smtClean="0">
                <a:latin typeface="AR P丸ゴシック体M" panose="020B0600010101010101" pitchFamily="50" charset="-128"/>
                <a:ea typeface="AR P丸ゴシック体M" panose="020B0600010101010101" pitchFamily="50" charset="-128"/>
              </a:rPr>
              <a:t>分程度）</a:t>
            </a:r>
            <a:endParaRPr kumimoji="1" lang="ja-JP" altLang="en-US" sz="1600" dirty="0">
              <a:latin typeface="AR P丸ゴシック体M" panose="020B0600010101010101" pitchFamily="50" charset="-128"/>
              <a:ea typeface="AR P丸ゴシック体M" panose="020B0600010101010101" pitchFamily="50" charset="-128"/>
            </a:endParaRPr>
          </a:p>
        </p:txBody>
      </p:sp>
      <p:sp>
        <p:nvSpPr>
          <p:cNvPr id="38" name="テキスト ボックス 37"/>
          <p:cNvSpPr txBox="1"/>
          <p:nvPr/>
        </p:nvSpPr>
        <p:spPr>
          <a:xfrm>
            <a:off x="8382740" y="5156462"/>
            <a:ext cx="820331" cy="338554"/>
          </a:xfrm>
          <a:prstGeom prst="rect">
            <a:avLst/>
          </a:prstGeom>
          <a:noFill/>
        </p:spPr>
        <p:txBody>
          <a:bodyPr wrap="square" rtlCol="0">
            <a:spAutoFit/>
          </a:bodyPr>
          <a:lstStyle/>
          <a:p>
            <a:r>
              <a:rPr kumimoji="1" lang="ja-JP" altLang="en-US" sz="1600" dirty="0" smtClean="0">
                <a:latin typeface="AR P丸ゴシック体M" panose="020B0600010101010101" pitchFamily="50" charset="-128"/>
                <a:ea typeface="AR P丸ゴシック体M" panose="020B0600010101010101" pitchFamily="50" charset="-128"/>
              </a:rPr>
              <a:t>ご休憩</a:t>
            </a:r>
            <a:endParaRPr kumimoji="1" lang="ja-JP" altLang="en-US" sz="1600" dirty="0">
              <a:latin typeface="AR P丸ゴシック体M" panose="020B0600010101010101" pitchFamily="50" charset="-128"/>
              <a:ea typeface="AR P丸ゴシック体M" panose="020B0600010101010101" pitchFamily="50" charset="-128"/>
            </a:endParaRPr>
          </a:p>
        </p:txBody>
      </p:sp>
      <p:sp>
        <p:nvSpPr>
          <p:cNvPr id="39" name="テキスト ボックス 38"/>
          <p:cNvSpPr txBox="1"/>
          <p:nvPr/>
        </p:nvSpPr>
        <p:spPr>
          <a:xfrm>
            <a:off x="8080321" y="6276077"/>
            <a:ext cx="1568120" cy="338554"/>
          </a:xfrm>
          <a:prstGeom prst="rect">
            <a:avLst/>
          </a:prstGeom>
          <a:noFill/>
        </p:spPr>
        <p:txBody>
          <a:bodyPr wrap="square" rtlCol="0">
            <a:spAutoFit/>
          </a:bodyPr>
          <a:lstStyle/>
          <a:p>
            <a:r>
              <a:rPr lang="ja-JP" altLang="en-US" sz="1600" dirty="0">
                <a:latin typeface="AR P丸ゴシック体M" panose="020B0600010101010101" pitchFamily="50" charset="-128"/>
                <a:ea typeface="AR P丸ゴシック体M" panose="020B0600010101010101" pitchFamily="50" charset="-128"/>
              </a:rPr>
              <a:t>ご</a:t>
            </a:r>
            <a:r>
              <a:rPr kumimoji="1" lang="ja-JP" altLang="en-US" sz="1600" dirty="0" smtClean="0">
                <a:latin typeface="AR P丸ゴシック体M" panose="020B0600010101010101" pitchFamily="50" charset="-128"/>
                <a:ea typeface="AR P丸ゴシック体M" panose="020B0600010101010101" pitchFamily="50" charset="-128"/>
              </a:rPr>
              <a:t>自宅へ送迎</a:t>
            </a:r>
            <a:endParaRPr kumimoji="1" lang="ja-JP" altLang="en-US" sz="1600" dirty="0">
              <a:latin typeface="AR P丸ゴシック体M" panose="020B0600010101010101" pitchFamily="50" charset="-128"/>
              <a:ea typeface="AR P丸ゴシック体M" panose="020B0600010101010101" pitchFamily="50" charset="-128"/>
            </a:endParaRPr>
          </a:p>
        </p:txBody>
      </p:sp>
      <p:sp>
        <p:nvSpPr>
          <p:cNvPr id="40" name="テキスト ボックス 39"/>
          <p:cNvSpPr txBox="1"/>
          <p:nvPr/>
        </p:nvSpPr>
        <p:spPr>
          <a:xfrm>
            <a:off x="7446786" y="6800184"/>
            <a:ext cx="3062687" cy="492443"/>
          </a:xfrm>
          <a:prstGeom prst="rect">
            <a:avLst/>
          </a:prstGeom>
          <a:noFill/>
        </p:spPr>
        <p:txBody>
          <a:bodyPr wrap="square" rtlCol="0" anchor="t">
            <a:spAutoFit/>
          </a:bodyPr>
          <a:lstStyle/>
          <a:p>
            <a:r>
              <a:rPr kumimoji="1" lang="en-US" altLang="ja-JP" sz="1300" dirty="0" smtClean="0">
                <a:latin typeface="AR P丸ゴシック体M" panose="020B0600010101010101" pitchFamily="50" charset="-128"/>
                <a:ea typeface="AR P丸ゴシック体M" panose="020B0600010101010101" pitchFamily="50" charset="-128"/>
              </a:rPr>
              <a:t>※</a:t>
            </a:r>
            <a:r>
              <a:rPr kumimoji="1" lang="ja-JP" altLang="en-US" sz="1300" dirty="0" smtClean="0">
                <a:latin typeface="AR P丸ゴシック体M" panose="020B0600010101010101" pitchFamily="50" charset="-128"/>
                <a:ea typeface="AR P丸ゴシック体M" panose="020B0600010101010101" pitchFamily="50" charset="-128"/>
              </a:rPr>
              <a:t>送迎サービスをご利用でない方は</a:t>
            </a:r>
            <a:r>
              <a:rPr kumimoji="1" lang="ja-JP" altLang="en-US" sz="1300" dirty="0" err="1" smtClean="0">
                <a:latin typeface="AR P丸ゴシック体M" panose="020B0600010101010101" pitchFamily="50" charset="-128"/>
                <a:ea typeface="AR P丸ゴシック体M" panose="020B0600010101010101" pitchFamily="50" charset="-128"/>
              </a:rPr>
              <a:t>ご</a:t>
            </a:r>
            <a:endParaRPr kumimoji="1" lang="en-US" altLang="ja-JP" sz="1300" dirty="0" smtClean="0">
              <a:latin typeface="AR P丸ゴシック体M" panose="020B0600010101010101" pitchFamily="50" charset="-128"/>
              <a:ea typeface="AR P丸ゴシック体M" panose="020B0600010101010101" pitchFamily="50" charset="-128"/>
            </a:endParaRPr>
          </a:p>
          <a:p>
            <a:r>
              <a:rPr lang="ja-JP" altLang="en-US" sz="1300" dirty="0">
                <a:latin typeface="AR P丸ゴシック体M" panose="020B0600010101010101" pitchFamily="50" charset="-128"/>
                <a:ea typeface="AR P丸ゴシック体M" panose="020B0600010101010101" pitchFamily="50" charset="-128"/>
              </a:rPr>
              <a:t>　</a:t>
            </a:r>
            <a:r>
              <a:rPr kumimoji="1" lang="ja-JP" altLang="en-US" sz="1300" dirty="0" smtClean="0">
                <a:latin typeface="AR P丸ゴシック体M" panose="020B0600010101010101" pitchFamily="50" charset="-128"/>
                <a:ea typeface="AR P丸ゴシック体M" panose="020B0600010101010101" pitchFamily="50" charset="-128"/>
              </a:rPr>
              <a:t>自分でお越しください</a:t>
            </a:r>
            <a:r>
              <a:rPr lang="ja-JP" altLang="en-US" sz="1300" dirty="0" smtClean="0">
                <a:latin typeface="AR P丸ゴシック体M" panose="020B0600010101010101" pitchFamily="50" charset="-128"/>
                <a:ea typeface="AR P丸ゴシック体M" panose="020B0600010101010101" pitchFamily="50" charset="-128"/>
              </a:rPr>
              <a:t>。</a:t>
            </a:r>
            <a:endParaRPr kumimoji="1" lang="en-US" altLang="ja-JP" sz="1300" dirty="0" smtClean="0">
              <a:latin typeface="AR P丸ゴシック体M" panose="020B0600010101010101" pitchFamily="50" charset="-128"/>
              <a:ea typeface="AR P丸ゴシック体M" panose="020B0600010101010101" pitchFamily="50" charset="-128"/>
            </a:endParaRPr>
          </a:p>
        </p:txBody>
      </p:sp>
      <p:sp>
        <p:nvSpPr>
          <p:cNvPr id="41" name="下矢印 40"/>
          <p:cNvSpPr/>
          <p:nvPr/>
        </p:nvSpPr>
        <p:spPr>
          <a:xfrm>
            <a:off x="8599364" y="1070709"/>
            <a:ext cx="312517" cy="475423"/>
          </a:xfrm>
          <a:prstGeom prst="down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下矢印 41"/>
          <p:cNvSpPr/>
          <p:nvPr/>
        </p:nvSpPr>
        <p:spPr>
          <a:xfrm>
            <a:off x="8599364" y="2082858"/>
            <a:ext cx="312517" cy="475423"/>
          </a:xfrm>
          <a:prstGeom prst="down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下矢印 42"/>
          <p:cNvSpPr/>
          <p:nvPr/>
        </p:nvSpPr>
        <p:spPr>
          <a:xfrm>
            <a:off x="8599364" y="3293047"/>
            <a:ext cx="312517" cy="475423"/>
          </a:xfrm>
          <a:prstGeom prst="down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下矢印 43"/>
          <p:cNvSpPr/>
          <p:nvPr/>
        </p:nvSpPr>
        <p:spPr>
          <a:xfrm>
            <a:off x="8599364" y="4524401"/>
            <a:ext cx="312517" cy="475423"/>
          </a:xfrm>
          <a:prstGeom prst="down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下矢印 44"/>
          <p:cNvSpPr/>
          <p:nvPr/>
        </p:nvSpPr>
        <p:spPr>
          <a:xfrm>
            <a:off x="8599364" y="5685702"/>
            <a:ext cx="312517" cy="475423"/>
          </a:xfrm>
          <a:prstGeom prst="down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7" name="グループ化 56"/>
          <p:cNvGrpSpPr/>
          <p:nvPr/>
        </p:nvGrpSpPr>
        <p:grpSpPr>
          <a:xfrm>
            <a:off x="3750232" y="1219512"/>
            <a:ext cx="3226206" cy="2439102"/>
            <a:chOff x="3675039" y="1219511"/>
            <a:chExt cx="3397093" cy="2333577"/>
          </a:xfrm>
        </p:grpSpPr>
        <p:pic>
          <p:nvPicPr>
            <p:cNvPr id="10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30618" y="1876503"/>
              <a:ext cx="983007" cy="1606402"/>
            </a:xfrm>
            <a:prstGeom prst="rect">
              <a:avLst/>
            </a:prstGeom>
            <a:gradFill>
              <a:gsLst>
                <a:gs pos="0">
                  <a:srgbClr val="00FF99"/>
                </a:gs>
                <a:gs pos="50000">
                  <a:schemeClr val="accent1">
                    <a:tint val="44500"/>
                    <a:satMod val="160000"/>
                  </a:schemeClr>
                </a:gs>
                <a:gs pos="100000">
                  <a:schemeClr val="accent1">
                    <a:tint val="23500"/>
                    <a:satMod val="160000"/>
                  </a:schemeClr>
                </a:gs>
              </a:gsLst>
              <a:lin ang="5400000" scaled="0"/>
            </a:gradFill>
            <a:ln>
              <a:noFill/>
            </a:ln>
          </p:spPr>
        </p:pic>
        <p:sp>
          <p:nvSpPr>
            <p:cNvPr id="6" name="正方形/長方形 5"/>
            <p:cNvSpPr/>
            <p:nvPr/>
          </p:nvSpPr>
          <p:spPr>
            <a:xfrm>
              <a:off x="3727138" y="1219511"/>
              <a:ext cx="3344994" cy="233357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46" name="テキスト ボックス 45"/>
            <p:cNvSpPr txBox="1"/>
            <p:nvPr/>
          </p:nvSpPr>
          <p:spPr>
            <a:xfrm>
              <a:off x="3709874" y="1229885"/>
              <a:ext cx="3070936" cy="307777"/>
            </a:xfrm>
            <a:prstGeom prst="rect">
              <a:avLst/>
            </a:prstGeom>
            <a:noFill/>
          </p:spPr>
          <p:txBody>
            <a:bodyPr wrap="square" rtlCol="0">
              <a:spAutoFit/>
            </a:bodyPr>
            <a:lstStyle/>
            <a:p>
              <a:r>
                <a:rPr lang="ja-JP" altLang="en-US" sz="1400" b="1" dirty="0" smtClean="0">
                  <a:latin typeface="AR P丸ゴシック体M" panose="020B0600010101010101" pitchFamily="50" charset="-128"/>
                  <a:ea typeface="AR P丸ゴシック体M" panose="020B0600010101010101" pitchFamily="50" charset="-128"/>
                </a:rPr>
                <a:t>リハビリ専門職による個別指導</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50" name="テキスト ボックス 49"/>
            <p:cNvSpPr txBox="1"/>
            <p:nvPr/>
          </p:nvSpPr>
          <p:spPr>
            <a:xfrm>
              <a:off x="3675440" y="1604176"/>
              <a:ext cx="2405305" cy="279738"/>
            </a:xfrm>
            <a:prstGeom prst="rect">
              <a:avLst/>
            </a:prstGeom>
            <a:noFill/>
          </p:spPr>
          <p:txBody>
            <a:bodyPr wrap="square" rtlCol="0">
              <a:spAutoFit/>
            </a:bodyPr>
            <a:lstStyle/>
            <a:p>
              <a:r>
                <a:rPr kumimoji="1" lang="ja-JP" altLang="en-US" sz="1300" dirty="0" smtClean="0">
                  <a:latin typeface="AR P丸ゴシック体M" panose="020B0600010101010101" pitchFamily="50" charset="-128"/>
                  <a:ea typeface="AR P丸ゴシック体M" panose="020B0600010101010101" pitchFamily="50" charset="-128"/>
                </a:rPr>
                <a:t>・ </a:t>
              </a:r>
              <a:r>
                <a:rPr kumimoji="1" lang="en-US" altLang="ja-JP" sz="1300" dirty="0" smtClean="0">
                  <a:latin typeface="AR P丸ゴシック体M" panose="020B0600010101010101" pitchFamily="50" charset="-128"/>
                  <a:ea typeface="AR P丸ゴシック体M" panose="020B0600010101010101" pitchFamily="50" charset="-128"/>
                </a:rPr>
                <a:t>40</a:t>
              </a:r>
              <a:r>
                <a:rPr kumimoji="1" lang="ja-JP" altLang="en-US" sz="1300" dirty="0" smtClean="0">
                  <a:latin typeface="AR P丸ゴシック体M" panose="020B0600010101010101" pitchFamily="50" charset="-128"/>
                  <a:ea typeface="AR P丸ゴシック体M" panose="020B0600010101010101" pitchFamily="50" charset="-128"/>
                </a:rPr>
                <a:t>分程度の個別リハビリ</a:t>
              </a:r>
              <a:r>
                <a:rPr lang="ja-JP" altLang="en-US" sz="1300" dirty="0" smtClean="0">
                  <a:latin typeface="AR P丸ゴシック体M" panose="020B0600010101010101" pitchFamily="50" charset="-128"/>
                  <a:ea typeface="AR P丸ゴシック体M" panose="020B0600010101010101" pitchFamily="50" charset="-128"/>
                </a:rPr>
                <a:t>。</a:t>
              </a:r>
              <a:endParaRPr kumimoji="1" lang="en-US" altLang="ja-JP" sz="1300" dirty="0" smtClean="0">
                <a:latin typeface="AR P丸ゴシック体M" panose="020B0600010101010101" pitchFamily="50" charset="-128"/>
                <a:ea typeface="AR P丸ゴシック体M" panose="020B0600010101010101" pitchFamily="50" charset="-128"/>
              </a:endParaRPr>
            </a:p>
          </p:txBody>
        </p:sp>
        <p:sp>
          <p:nvSpPr>
            <p:cNvPr id="52" name="正方形/長方形 51"/>
            <p:cNvSpPr/>
            <p:nvPr/>
          </p:nvSpPr>
          <p:spPr>
            <a:xfrm>
              <a:off x="3675039" y="1911614"/>
              <a:ext cx="2405705" cy="471138"/>
            </a:xfrm>
            <a:prstGeom prst="rect">
              <a:avLst/>
            </a:prstGeom>
          </p:spPr>
          <p:txBody>
            <a:bodyPr wrap="square">
              <a:spAutoFit/>
            </a:bodyPr>
            <a:lstStyle/>
            <a:p>
              <a:r>
                <a:rPr lang="ja-JP" altLang="en-US" sz="1300" dirty="0" smtClean="0">
                  <a:latin typeface="AR P丸ゴシック体M" panose="020B0600010101010101" pitchFamily="50" charset="-128"/>
                  <a:ea typeface="AR P丸ゴシック体M" panose="020B0600010101010101" pitchFamily="50" charset="-128"/>
                </a:rPr>
                <a:t>・ 個々</a:t>
              </a:r>
              <a:r>
                <a:rPr lang="ja-JP" altLang="en-US" sz="1300" dirty="0">
                  <a:latin typeface="AR P丸ゴシック体M" panose="020B0600010101010101" pitchFamily="50" charset="-128"/>
                  <a:ea typeface="AR P丸ゴシック体M" panose="020B0600010101010101" pitchFamily="50" charset="-128"/>
                </a:rPr>
                <a:t>の能力にあった</a:t>
              </a:r>
              <a:r>
                <a:rPr lang="ja-JP" altLang="en-US" sz="1300" dirty="0" smtClean="0">
                  <a:latin typeface="AR P丸ゴシック体M" panose="020B0600010101010101" pitchFamily="50" charset="-128"/>
                  <a:ea typeface="AR P丸ゴシック体M" panose="020B0600010101010101" pitchFamily="50" charset="-128"/>
                </a:rPr>
                <a:t>リハビ </a:t>
              </a:r>
              <a:endParaRPr lang="en-US" altLang="ja-JP" sz="1300" dirty="0" smtClean="0">
                <a:latin typeface="AR P丸ゴシック体M" panose="020B0600010101010101" pitchFamily="50" charset="-128"/>
                <a:ea typeface="AR P丸ゴシック体M" panose="020B0600010101010101" pitchFamily="50" charset="-128"/>
              </a:endParaRPr>
            </a:p>
            <a:p>
              <a:r>
                <a:rPr lang="en-US" altLang="ja-JP" sz="1300" dirty="0">
                  <a:latin typeface="AR P丸ゴシック体M" panose="020B0600010101010101" pitchFamily="50" charset="-128"/>
                  <a:ea typeface="AR P丸ゴシック体M" panose="020B0600010101010101" pitchFamily="50" charset="-128"/>
                </a:rPr>
                <a:t> </a:t>
              </a:r>
              <a:r>
                <a:rPr lang="en-US" altLang="ja-JP" sz="1300" dirty="0" smtClean="0">
                  <a:latin typeface="AR P丸ゴシック体M" panose="020B0600010101010101" pitchFamily="50" charset="-128"/>
                  <a:ea typeface="AR P丸ゴシック体M" panose="020B0600010101010101" pitchFamily="50" charset="-128"/>
                </a:rPr>
                <a:t> </a:t>
              </a:r>
              <a:r>
                <a:rPr lang="ja-JP" altLang="en-US" sz="1300" dirty="0" smtClean="0">
                  <a:latin typeface="AR P丸ゴシック体M" panose="020B0600010101010101" pitchFamily="50" charset="-128"/>
                  <a:ea typeface="AR P丸ゴシック体M" panose="020B0600010101010101" pitchFamily="50" charset="-128"/>
                </a:rPr>
                <a:t>リ計画</a:t>
              </a:r>
              <a:r>
                <a:rPr lang="ja-JP" altLang="en-US" sz="1300" dirty="0">
                  <a:latin typeface="AR P丸ゴシック体M" panose="020B0600010101010101" pitchFamily="50" charset="-128"/>
                  <a:ea typeface="AR P丸ゴシック体M" panose="020B0600010101010101" pitchFamily="50" charset="-128"/>
                </a:rPr>
                <a:t>を作成。</a:t>
              </a:r>
              <a:endParaRPr lang="en-US" altLang="ja-JP" sz="1300" dirty="0">
                <a:latin typeface="AR P丸ゴシック体M" panose="020B0600010101010101" pitchFamily="50" charset="-128"/>
                <a:ea typeface="AR P丸ゴシック体M" panose="020B0600010101010101" pitchFamily="50" charset="-128"/>
              </a:endParaRPr>
            </a:p>
          </p:txBody>
        </p:sp>
        <p:sp>
          <p:nvSpPr>
            <p:cNvPr id="53" name="正方形/長方形 52"/>
            <p:cNvSpPr/>
            <p:nvPr/>
          </p:nvSpPr>
          <p:spPr>
            <a:xfrm>
              <a:off x="3684044" y="2421692"/>
              <a:ext cx="3042130" cy="471138"/>
            </a:xfrm>
            <a:prstGeom prst="rect">
              <a:avLst/>
            </a:prstGeom>
          </p:spPr>
          <p:txBody>
            <a:bodyPr wrap="square">
              <a:spAutoFit/>
            </a:bodyPr>
            <a:lstStyle/>
            <a:p>
              <a:r>
                <a:rPr lang="ja-JP" altLang="en-US" sz="1300" dirty="0" smtClean="0">
                  <a:latin typeface="AR P丸ゴシック体M" panose="020B0600010101010101" pitchFamily="50" charset="-128"/>
                  <a:ea typeface="AR P丸ゴシック体M" panose="020B0600010101010101" pitchFamily="50" charset="-128"/>
                </a:rPr>
                <a:t>・ 自宅内</a:t>
              </a:r>
              <a:r>
                <a:rPr lang="ja-JP" altLang="en-US" sz="1300" dirty="0">
                  <a:latin typeface="AR P丸ゴシック体M" panose="020B0600010101010101" pitchFamily="50" charset="-128"/>
                  <a:ea typeface="AR P丸ゴシック体M" panose="020B0600010101010101" pitchFamily="50" charset="-128"/>
                </a:rPr>
                <a:t>での環境整備</a:t>
              </a:r>
              <a:r>
                <a:rPr lang="ja-JP" altLang="en-US" sz="1300" dirty="0" smtClean="0">
                  <a:latin typeface="AR P丸ゴシック体M" panose="020B0600010101010101" pitchFamily="50" charset="-128"/>
                  <a:ea typeface="AR P丸ゴシック体M" panose="020B0600010101010101" pitchFamily="50" charset="-128"/>
                </a:rPr>
                <a:t>、動作</a:t>
              </a:r>
              <a:endParaRPr lang="en-US" altLang="ja-JP" sz="1300" dirty="0" smtClean="0">
                <a:latin typeface="AR P丸ゴシック体M" panose="020B0600010101010101" pitchFamily="50" charset="-128"/>
                <a:ea typeface="AR P丸ゴシック体M" panose="020B0600010101010101" pitchFamily="50" charset="-128"/>
              </a:endParaRPr>
            </a:p>
            <a:p>
              <a:r>
                <a:rPr lang="ja-JP" altLang="en-US" sz="1300" dirty="0" smtClean="0">
                  <a:latin typeface="AR P丸ゴシック体M" panose="020B0600010101010101" pitchFamily="50" charset="-128"/>
                  <a:ea typeface="AR P丸ゴシック体M" panose="020B0600010101010101" pitchFamily="50" charset="-128"/>
                </a:rPr>
                <a:t>  指導を実施。</a:t>
              </a:r>
              <a:endParaRPr lang="en-US" altLang="ja-JP" sz="1300" dirty="0">
                <a:latin typeface="AR P丸ゴシック体M" panose="020B0600010101010101" pitchFamily="50" charset="-128"/>
                <a:ea typeface="AR P丸ゴシック体M" panose="020B0600010101010101" pitchFamily="50" charset="-128"/>
              </a:endParaRPr>
            </a:p>
          </p:txBody>
        </p:sp>
        <p:sp>
          <p:nvSpPr>
            <p:cNvPr id="54" name="正方形/長方形 53"/>
            <p:cNvSpPr/>
            <p:nvPr/>
          </p:nvSpPr>
          <p:spPr>
            <a:xfrm>
              <a:off x="3676387" y="2923156"/>
              <a:ext cx="2404356" cy="471138"/>
            </a:xfrm>
            <a:prstGeom prst="rect">
              <a:avLst/>
            </a:prstGeom>
          </p:spPr>
          <p:txBody>
            <a:bodyPr wrap="square">
              <a:spAutoFit/>
            </a:bodyPr>
            <a:lstStyle/>
            <a:p>
              <a:r>
                <a:rPr lang="ja-JP" altLang="en-US" sz="1300" dirty="0" smtClean="0">
                  <a:latin typeface="AR P丸ゴシック体M" panose="020B0600010101010101" pitchFamily="50" charset="-128"/>
                  <a:ea typeface="AR P丸ゴシック体M" panose="020B0600010101010101" pitchFamily="50" charset="-128"/>
                </a:rPr>
                <a:t>・ 自宅</a:t>
              </a:r>
              <a:r>
                <a:rPr lang="ja-JP" altLang="en-US" sz="1300" dirty="0">
                  <a:latin typeface="AR P丸ゴシック体M" panose="020B0600010101010101" pitchFamily="50" charset="-128"/>
                  <a:ea typeface="AR P丸ゴシック体M" panose="020B0600010101010101" pitchFamily="50" charset="-128"/>
                </a:rPr>
                <a:t>で行える</a:t>
              </a:r>
              <a:r>
                <a:rPr lang="ja-JP" altLang="en-US" sz="1300" dirty="0" smtClean="0">
                  <a:latin typeface="AR P丸ゴシック体M" panose="020B0600010101010101" pitchFamily="50" charset="-128"/>
                  <a:ea typeface="AR P丸ゴシック体M" panose="020B0600010101010101" pitchFamily="50" charset="-128"/>
                </a:rPr>
                <a:t>トレーニング  </a:t>
              </a:r>
              <a:endParaRPr lang="en-US" altLang="ja-JP" sz="1300" dirty="0" smtClean="0">
                <a:latin typeface="AR P丸ゴシック体M" panose="020B0600010101010101" pitchFamily="50" charset="-128"/>
                <a:ea typeface="AR P丸ゴシック体M" panose="020B0600010101010101" pitchFamily="50" charset="-128"/>
              </a:endParaRPr>
            </a:p>
            <a:p>
              <a:r>
                <a:rPr lang="en-US" altLang="ja-JP" sz="1300" dirty="0">
                  <a:latin typeface="AR P丸ゴシック体M" panose="020B0600010101010101" pitchFamily="50" charset="-128"/>
                  <a:ea typeface="AR P丸ゴシック体M" panose="020B0600010101010101" pitchFamily="50" charset="-128"/>
                </a:rPr>
                <a:t> </a:t>
              </a:r>
              <a:r>
                <a:rPr lang="en-US" altLang="ja-JP" sz="1300" dirty="0" smtClean="0">
                  <a:latin typeface="AR P丸ゴシック体M" panose="020B0600010101010101" pitchFamily="50" charset="-128"/>
                  <a:ea typeface="AR P丸ゴシック体M" panose="020B0600010101010101" pitchFamily="50" charset="-128"/>
                </a:rPr>
                <a:t> </a:t>
              </a:r>
              <a:r>
                <a:rPr lang="ja-JP" altLang="en-US" sz="1300" dirty="0" smtClean="0">
                  <a:latin typeface="AR P丸ゴシック体M" panose="020B0600010101010101" pitchFamily="50" charset="-128"/>
                  <a:ea typeface="AR P丸ゴシック体M" panose="020B0600010101010101" pitchFamily="50" charset="-128"/>
                </a:rPr>
                <a:t>方法の提案・指導。</a:t>
              </a:r>
              <a:endParaRPr lang="ja-JP" altLang="en-US" sz="1300" dirty="0">
                <a:latin typeface="AR P丸ゴシック体M" panose="020B0600010101010101" pitchFamily="50" charset="-128"/>
                <a:ea typeface="AR P丸ゴシック体M" panose="020B0600010101010101" pitchFamily="50" charset="-128"/>
              </a:endParaRPr>
            </a:p>
          </p:txBody>
        </p:sp>
      </p:grpSp>
      <p:grpSp>
        <p:nvGrpSpPr>
          <p:cNvPr id="58" name="グループ化 57"/>
          <p:cNvGrpSpPr/>
          <p:nvPr/>
        </p:nvGrpSpPr>
        <p:grpSpPr>
          <a:xfrm>
            <a:off x="3748950" y="3763159"/>
            <a:ext cx="3225600" cy="1734361"/>
            <a:chOff x="3674520" y="3709994"/>
            <a:chExt cx="3397936" cy="1734361"/>
          </a:xfrm>
        </p:grpSpPr>
        <p:sp>
          <p:nvSpPr>
            <p:cNvPr id="33" name="正方形/長方形 32"/>
            <p:cNvSpPr/>
            <p:nvPr/>
          </p:nvSpPr>
          <p:spPr>
            <a:xfrm>
              <a:off x="3727462" y="3709994"/>
              <a:ext cx="3344994" cy="173436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48" name="テキスト ボックス 47"/>
            <p:cNvSpPr txBox="1"/>
            <p:nvPr/>
          </p:nvSpPr>
          <p:spPr>
            <a:xfrm>
              <a:off x="3684966" y="3745946"/>
              <a:ext cx="3069696" cy="307777"/>
            </a:xfrm>
            <a:prstGeom prst="rect">
              <a:avLst/>
            </a:prstGeom>
            <a:noFill/>
          </p:spPr>
          <p:txBody>
            <a:bodyPr wrap="square" rtlCol="0">
              <a:spAutoFit/>
            </a:bodyPr>
            <a:lstStyle/>
            <a:p>
              <a:r>
                <a:rPr lang="ja-JP" altLang="en-US" sz="1400" b="1" dirty="0" smtClean="0">
                  <a:latin typeface="AR P丸ゴシック体M" panose="020B0600010101010101" pitchFamily="50" charset="-128"/>
                  <a:ea typeface="AR P丸ゴシック体M" panose="020B0600010101010101" pitchFamily="50" charset="-128"/>
                </a:rPr>
                <a:t>利用者様のやりたいことを支援</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55" name="正方形/長方形 54"/>
            <p:cNvSpPr/>
            <p:nvPr/>
          </p:nvSpPr>
          <p:spPr>
            <a:xfrm>
              <a:off x="3678275" y="4175406"/>
              <a:ext cx="2588165" cy="507831"/>
            </a:xfrm>
            <a:prstGeom prst="rect">
              <a:avLst/>
            </a:prstGeom>
          </p:spPr>
          <p:txBody>
            <a:bodyPr wrap="square">
              <a:spAutoFit/>
            </a:bodyPr>
            <a:lstStyle/>
            <a:p>
              <a:r>
                <a:rPr lang="ja-JP" altLang="en-US" sz="1300" dirty="0" smtClean="0">
                  <a:latin typeface="AR P丸ゴシック体M" panose="020B0600010101010101" pitchFamily="50" charset="-128"/>
                  <a:ea typeface="AR P丸ゴシック体M" panose="020B0600010101010101" pitchFamily="50" charset="-128"/>
                </a:rPr>
                <a:t>・ 利用者様の希望に沿ったリ</a:t>
              </a:r>
              <a:endParaRPr lang="en-US" altLang="ja-JP" sz="1300" dirty="0" smtClean="0">
                <a:latin typeface="AR P丸ゴシック体M" panose="020B0600010101010101" pitchFamily="50" charset="-128"/>
                <a:ea typeface="AR P丸ゴシック体M" panose="020B0600010101010101" pitchFamily="50" charset="-128"/>
              </a:endParaRPr>
            </a:p>
            <a:p>
              <a:r>
                <a:rPr lang="ja-JP" altLang="en-US" sz="1300" dirty="0" smtClean="0">
                  <a:latin typeface="AR P丸ゴシック体M" panose="020B0600010101010101" pitchFamily="50" charset="-128"/>
                  <a:ea typeface="AR P丸ゴシック体M" panose="020B0600010101010101" pitchFamily="50" charset="-128"/>
                </a:rPr>
                <a:t>  ハビリを提供</a:t>
              </a:r>
              <a:r>
                <a:rPr lang="ja-JP" altLang="en-US" sz="1400" dirty="0" smtClean="0">
                  <a:latin typeface="AR P丸ゴシック体M" panose="020B0600010101010101" pitchFamily="50" charset="-128"/>
                  <a:ea typeface="AR P丸ゴシック体M" panose="020B0600010101010101" pitchFamily="50" charset="-128"/>
                </a:rPr>
                <a:t>。</a:t>
              </a:r>
              <a:endParaRPr lang="en-US" altLang="ja-JP" sz="1400" dirty="0" smtClean="0">
                <a:latin typeface="AR P丸ゴシック体M" panose="020B0600010101010101" pitchFamily="50" charset="-128"/>
                <a:ea typeface="AR P丸ゴシック体M" panose="020B0600010101010101" pitchFamily="50" charset="-128"/>
              </a:endParaRPr>
            </a:p>
          </p:txBody>
        </p:sp>
        <p:sp>
          <p:nvSpPr>
            <p:cNvPr id="56" name="正方形/長方形 55"/>
            <p:cNvSpPr/>
            <p:nvPr/>
          </p:nvSpPr>
          <p:spPr>
            <a:xfrm>
              <a:off x="3674520" y="4753255"/>
              <a:ext cx="2406222" cy="492443"/>
            </a:xfrm>
            <a:prstGeom prst="rect">
              <a:avLst/>
            </a:prstGeom>
          </p:spPr>
          <p:txBody>
            <a:bodyPr wrap="square">
              <a:spAutoFit/>
            </a:bodyPr>
            <a:lstStyle/>
            <a:p>
              <a:r>
                <a:rPr lang="ja-JP" altLang="en-US" sz="1300" dirty="0" smtClean="0">
                  <a:latin typeface="AR P丸ゴシック体M" panose="020B0600010101010101" pitchFamily="50" charset="-128"/>
                  <a:ea typeface="AR P丸ゴシック体M" panose="020B0600010101010101" pitchFamily="50" charset="-128"/>
                </a:rPr>
                <a:t>・ 利用者様の生き生きとした</a:t>
              </a:r>
              <a:endParaRPr lang="en-US" altLang="ja-JP" sz="1300" dirty="0" smtClean="0">
                <a:latin typeface="AR P丸ゴシック体M" panose="020B0600010101010101" pitchFamily="50" charset="-128"/>
                <a:ea typeface="AR P丸ゴシック体M" panose="020B0600010101010101" pitchFamily="50" charset="-128"/>
              </a:endParaRPr>
            </a:p>
            <a:p>
              <a:r>
                <a:rPr lang="en-US" altLang="ja-JP" sz="1300" dirty="0">
                  <a:latin typeface="AR P丸ゴシック体M" panose="020B0600010101010101" pitchFamily="50" charset="-128"/>
                  <a:ea typeface="AR P丸ゴシック体M" panose="020B0600010101010101" pitchFamily="50" charset="-128"/>
                </a:rPr>
                <a:t> </a:t>
              </a:r>
              <a:r>
                <a:rPr lang="en-US" altLang="ja-JP" sz="1300" dirty="0" smtClean="0">
                  <a:latin typeface="AR P丸ゴシック体M" panose="020B0600010101010101" pitchFamily="50" charset="-128"/>
                  <a:ea typeface="AR P丸ゴシック体M" panose="020B0600010101010101" pitchFamily="50" charset="-128"/>
                </a:rPr>
                <a:t> </a:t>
              </a:r>
              <a:r>
                <a:rPr lang="ja-JP" altLang="en-US" sz="1300" dirty="0" smtClean="0">
                  <a:latin typeface="AR P丸ゴシック体M" panose="020B0600010101010101" pitchFamily="50" charset="-128"/>
                  <a:ea typeface="AR P丸ゴシック体M" panose="020B0600010101010101" pitchFamily="50" charset="-128"/>
                </a:rPr>
                <a:t>生活を支援します。</a:t>
              </a:r>
              <a:endParaRPr lang="en-US" altLang="ja-JP" sz="1300" dirty="0" smtClean="0">
                <a:latin typeface="AR P丸ゴシック体M" panose="020B0600010101010101" pitchFamily="50" charset="-128"/>
                <a:ea typeface="AR P丸ゴシック体M" panose="020B0600010101010101" pitchFamily="50" charset="-128"/>
              </a:endParaRPr>
            </a:p>
          </p:txBody>
        </p:sp>
      </p:grpSp>
      <p:grpSp>
        <p:nvGrpSpPr>
          <p:cNvPr id="59" name="グループ化 58"/>
          <p:cNvGrpSpPr/>
          <p:nvPr/>
        </p:nvGrpSpPr>
        <p:grpSpPr>
          <a:xfrm>
            <a:off x="3798016" y="5595485"/>
            <a:ext cx="3176534" cy="1679199"/>
            <a:chOff x="3739037" y="5599695"/>
            <a:chExt cx="3344994" cy="1717521"/>
          </a:xfrm>
        </p:grpSpPr>
        <p:sp>
          <p:nvSpPr>
            <p:cNvPr id="36" name="正方形/長方形 35"/>
            <p:cNvSpPr/>
            <p:nvPr/>
          </p:nvSpPr>
          <p:spPr>
            <a:xfrm>
              <a:off x="3739037" y="5599695"/>
              <a:ext cx="3344994" cy="171752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47" name="テキスト ボックス 46"/>
            <p:cNvSpPr txBox="1"/>
            <p:nvPr/>
          </p:nvSpPr>
          <p:spPr>
            <a:xfrm>
              <a:off x="3769251" y="5625783"/>
              <a:ext cx="2643424" cy="307777"/>
            </a:xfrm>
            <a:prstGeom prst="rect">
              <a:avLst/>
            </a:prstGeom>
            <a:noFill/>
          </p:spPr>
          <p:txBody>
            <a:bodyPr wrap="square" rtlCol="0">
              <a:spAutoFit/>
            </a:bodyPr>
            <a:lstStyle/>
            <a:p>
              <a:r>
                <a:rPr kumimoji="1" lang="ja-JP" altLang="en-US" sz="1400" b="1" dirty="0" smtClean="0">
                  <a:latin typeface="AR P丸ゴシック体M" panose="020B0600010101010101" pitchFamily="50" charset="-128"/>
                  <a:ea typeface="AR P丸ゴシック体M" panose="020B0600010101010101" pitchFamily="50" charset="-128"/>
                </a:rPr>
                <a:t>診療所内でのサービス</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49" name="テキスト ボックス 48"/>
            <p:cNvSpPr txBox="1"/>
            <p:nvPr/>
          </p:nvSpPr>
          <p:spPr>
            <a:xfrm>
              <a:off x="3769251" y="5991855"/>
              <a:ext cx="2137789" cy="1092607"/>
            </a:xfrm>
            <a:prstGeom prst="rect">
              <a:avLst/>
            </a:prstGeom>
            <a:noFill/>
          </p:spPr>
          <p:txBody>
            <a:bodyPr wrap="square" rtlCol="0">
              <a:spAutoFit/>
            </a:bodyPr>
            <a:lstStyle/>
            <a:p>
              <a:pPr algn="just"/>
              <a:r>
                <a:rPr kumimoji="1" lang="ja-JP" altLang="en-US" sz="1300" dirty="0" smtClean="0">
                  <a:latin typeface="AR P丸ゴシック体M" panose="020B0600010101010101" pitchFamily="50" charset="-128"/>
                  <a:ea typeface="AR P丸ゴシック体M" panose="020B0600010101010101" pitchFamily="50" charset="-128"/>
                </a:rPr>
                <a:t>整形外科クリニック内でのサービスのため医師、看護師が常駐しており、急な体調の変化等にも対応します。</a:t>
              </a:r>
              <a:endParaRPr kumimoji="1" lang="ja-JP" altLang="en-US" sz="1300" dirty="0">
                <a:latin typeface="AR P丸ゴシック体M" panose="020B0600010101010101" pitchFamily="50" charset="-128"/>
                <a:ea typeface="AR P丸ゴシック体M" panose="020B0600010101010101" pitchFamily="50" charset="-128"/>
              </a:endParaRPr>
            </a:p>
          </p:txBody>
        </p:sp>
        <p:pic>
          <p:nvPicPr>
            <p:cNvPr id="1030"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22512" y="5852810"/>
              <a:ext cx="1091788" cy="1367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1032"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54173" y="4123080"/>
            <a:ext cx="910173" cy="13096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1" name="テキスト ボックス 50"/>
          <p:cNvSpPr txBox="1"/>
          <p:nvPr/>
        </p:nvSpPr>
        <p:spPr>
          <a:xfrm>
            <a:off x="169251" y="6872286"/>
            <a:ext cx="3249301" cy="461665"/>
          </a:xfrm>
          <a:prstGeom prst="rect">
            <a:avLst/>
          </a:prstGeom>
          <a:noFill/>
        </p:spPr>
        <p:txBody>
          <a:bodyPr wrap="square" rtlCol="0">
            <a:spAutoFit/>
          </a:bodyPr>
          <a:lstStyle/>
          <a:p>
            <a:r>
              <a:rPr kumimoji="1" lang="ja-JP" altLang="en-US" sz="1200" dirty="0" smtClean="0">
                <a:latin typeface="AR P丸ゴシック体M" panose="020B0600010101010101" pitchFamily="50" charset="-128"/>
                <a:ea typeface="AR P丸ゴシック体M" panose="020B0600010101010101" pitchFamily="50" charset="-128"/>
              </a:rPr>
              <a:t>　</a:t>
            </a:r>
            <a:r>
              <a:rPr kumimoji="1" lang="en-US" altLang="ja-JP" sz="1200" dirty="0" smtClean="0">
                <a:latin typeface="AR P丸ゴシック体M" panose="020B0600010101010101" pitchFamily="50" charset="-128"/>
                <a:ea typeface="AR P丸ゴシック体M" panose="020B0600010101010101" pitchFamily="50" charset="-128"/>
              </a:rPr>
              <a:t>※</a:t>
            </a:r>
            <a:r>
              <a:rPr kumimoji="1" lang="ja-JP" altLang="en-US" sz="1200" dirty="0" smtClean="0">
                <a:latin typeface="AR P丸ゴシック体M" panose="020B0600010101010101" pitchFamily="50" charset="-128"/>
                <a:ea typeface="AR P丸ゴシック体M" panose="020B0600010101010101" pitchFamily="50" charset="-128"/>
              </a:rPr>
              <a:t>要介護の方で送迎をご利用されない</a:t>
            </a:r>
            <a:r>
              <a:rPr lang="ja-JP" altLang="en-US" sz="1200" dirty="0">
                <a:latin typeface="AR P丸ゴシック体M" panose="020B0600010101010101" pitchFamily="50" charset="-128"/>
                <a:ea typeface="AR P丸ゴシック体M" panose="020B0600010101010101" pitchFamily="50" charset="-128"/>
              </a:rPr>
              <a:t>場合</a:t>
            </a:r>
            <a:endParaRPr kumimoji="1" lang="en-US" altLang="ja-JP" sz="1200" dirty="0" smtClean="0">
              <a:latin typeface="AR P丸ゴシック体M" panose="020B0600010101010101" pitchFamily="50" charset="-128"/>
              <a:ea typeface="AR P丸ゴシック体M" panose="020B0600010101010101" pitchFamily="50" charset="-128"/>
            </a:endParaRPr>
          </a:p>
          <a:p>
            <a:r>
              <a:rPr lang="ja-JP" altLang="en-US" sz="1200" dirty="0">
                <a:latin typeface="AR P丸ゴシック体M" panose="020B0600010101010101" pitchFamily="50" charset="-128"/>
                <a:ea typeface="AR P丸ゴシック体M" panose="020B0600010101010101" pitchFamily="50" charset="-128"/>
              </a:rPr>
              <a:t>　</a:t>
            </a:r>
            <a:r>
              <a:rPr lang="ja-JP" altLang="en-US" sz="1200" dirty="0" smtClean="0">
                <a:latin typeface="AR P丸ゴシック体M" panose="020B0600010101010101" pitchFamily="50" charset="-128"/>
                <a:ea typeface="AR P丸ゴシック体M" panose="020B0600010101010101" pitchFamily="50" charset="-128"/>
              </a:rPr>
              <a:t>　　　　　　　　　　　－</a:t>
            </a:r>
            <a:r>
              <a:rPr lang="en-US" altLang="ja-JP" sz="1200" dirty="0" smtClean="0">
                <a:latin typeface="AR P丸ゴシック体M" panose="020B0600010101010101" pitchFamily="50" charset="-128"/>
                <a:ea typeface="AR P丸ゴシック体M" panose="020B0600010101010101" pitchFamily="50" charset="-128"/>
              </a:rPr>
              <a:t>47</a:t>
            </a:r>
            <a:r>
              <a:rPr lang="ja-JP" altLang="en-US" sz="1200" dirty="0" smtClean="0">
                <a:latin typeface="AR P丸ゴシック体M" panose="020B0600010101010101" pitchFamily="50" charset="-128"/>
                <a:ea typeface="AR P丸ゴシック体M" panose="020B0600010101010101" pitchFamily="50" charset="-128"/>
              </a:rPr>
              <a:t>円　</a:t>
            </a:r>
            <a:r>
              <a:rPr lang="en-US" altLang="ja-JP" sz="1200" dirty="0" smtClean="0">
                <a:latin typeface="AR P丸ゴシック体M" panose="020B0600010101010101" pitchFamily="50" charset="-128"/>
                <a:ea typeface="AR P丸ゴシック体M" panose="020B0600010101010101" pitchFamily="50" charset="-128"/>
              </a:rPr>
              <a:t>/</a:t>
            </a:r>
            <a:r>
              <a:rPr lang="ja-JP" altLang="en-US" sz="1200" dirty="0" smtClean="0">
                <a:latin typeface="AR P丸ゴシック体M" panose="020B0600010101010101" pitchFamily="50" charset="-128"/>
                <a:ea typeface="AR P丸ゴシック体M" panose="020B0600010101010101" pitchFamily="50" charset="-128"/>
              </a:rPr>
              <a:t>　片道</a:t>
            </a:r>
            <a:endParaRPr kumimoji="1" lang="ja-JP" altLang="en-US" sz="1200" dirty="0">
              <a:latin typeface="AR P丸ゴシック体M" panose="020B0600010101010101" pitchFamily="50" charset="-128"/>
              <a:ea typeface="AR P丸ゴシック体M" panose="020B0600010101010101" pitchFamily="50" charset="-128"/>
            </a:endParaRPr>
          </a:p>
        </p:txBody>
      </p:sp>
    </p:spTree>
    <p:extLst>
      <p:ext uri="{BB962C8B-B14F-4D97-AF65-F5344CB8AC3E}">
        <p14:creationId xmlns:p14="http://schemas.microsoft.com/office/powerpoint/2010/main" val="38658637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1342</TotalTime>
  <Words>609</Words>
  <Application>Microsoft Office PowerPoint</Application>
  <PresentationFormat>ユーザー設定</PresentationFormat>
  <Paragraphs>124</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AR P丸ゴシック体M</vt:lpstr>
      <vt:lpstr>HG丸ｺﾞｼｯｸM-PRO</vt:lpstr>
      <vt:lpstr>ＭＳ Ｐゴシック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大井リハビリ</dc:creator>
  <cp:lastModifiedBy>大井 リハビリ</cp:lastModifiedBy>
  <cp:revision>127</cp:revision>
  <cp:lastPrinted>2021-06-10T00:25:50Z</cp:lastPrinted>
  <dcterms:created xsi:type="dcterms:W3CDTF">2016-09-07T07:44:28Z</dcterms:created>
  <dcterms:modified xsi:type="dcterms:W3CDTF">2021-06-10T00:30:27Z</dcterms:modified>
</cp:coreProperties>
</file>