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10691813" cy="7559675"/>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E8CC7E"/>
    <a:srgbClr val="00FF99"/>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7" d="100"/>
          <a:sy n="67" d="100"/>
        </p:scale>
        <p:origin x="1092" y="90"/>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3078163" cy="512763"/>
          </a:xfrm>
          <a:prstGeom prst="rect">
            <a:avLst/>
          </a:prstGeom>
        </p:spPr>
        <p:txBody>
          <a:bodyPr vert="horz" lIns="91401" tIns="45700" rIns="91401" bIns="45700" rtlCol="0"/>
          <a:lstStyle>
            <a:lvl1pPr algn="l">
              <a:defRPr sz="1100"/>
            </a:lvl1pPr>
          </a:lstStyle>
          <a:p>
            <a:endParaRPr kumimoji="1" lang="ja-JP" altLang="en-US"/>
          </a:p>
        </p:txBody>
      </p:sp>
      <p:sp>
        <p:nvSpPr>
          <p:cNvPr id="3" name="日付プレースホルダー 2"/>
          <p:cNvSpPr>
            <a:spLocks noGrp="1"/>
          </p:cNvSpPr>
          <p:nvPr>
            <p:ph type="dt" idx="1"/>
          </p:nvPr>
        </p:nvSpPr>
        <p:spPr>
          <a:xfrm>
            <a:off x="4022728" y="1"/>
            <a:ext cx="3078163" cy="512763"/>
          </a:xfrm>
          <a:prstGeom prst="rect">
            <a:avLst/>
          </a:prstGeom>
        </p:spPr>
        <p:txBody>
          <a:bodyPr vert="horz" lIns="91401" tIns="45700" rIns="91401" bIns="45700" rtlCol="0"/>
          <a:lstStyle>
            <a:lvl1pPr algn="r">
              <a:defRPr sz="1100"/>
            </a:lvl1pPr>
          </a:lstStyle>
          <a:p>
            <a:fld id="{AB52DC07-EBF3-4AEB-A3D5-38671001B9F9}" type="datetimeFigureOut">
              <a:rPr kumimoji="1" lang="ja-JP" altLang="en-US" smtClean="0"/>
              <a:t>2021/6/10</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3150" cy="345281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709614" y="4924427"/>
            <a:ext cx="5683251" cy="4029076"/>
          </a:xfrm>
          <a:prstGeom prst="rect">
            <a:avLst/>
          </a:prstGeom>
        </p:spPr>
        <p:txBody>
          <a:bodyPr vert="horz" lIns="91401" tIns="45700" rIns="91401" bIns="457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720265"/>
            <a:ext cx="3078163" cy="512762"/>
          </a:xfrm>
          <a:prstGeom prst="rect">
            <a:avLst/>
          </a:prstGeom>
        </p:spPr>
        <p:txBody>
          <a:bodyPr vert="horz" lIns="91401" tIns="45700" rIns="91401" bIns="45700"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4022728" y="9720265"/>
            <a:ext cx="3078163" cy="512762"/>
          </a:xfrm>
          <a:prstGeom prst="rect">
            <a:avLst/>
          </a:prstGeom>
        </p:spPr>
        <p:txBody>
          <a:bodyPr vert="horz" lIns="91401" tIns="45700" rIns="91401" bIns="45700" rtlCol="0" anchor="b"/>
          <a:lstStyle>
            <a:lvl1pPr algn="r">
              <a:defRPr sz="1100"/>
            </a:lvl1pPr>
          </a:lstStyle>
          <a:p>
            <a:fld id="{4DE898BA-D0F3-42A9-9A55-54C9BA095CE0}" type="slidenum">
              <a:rPr kumimoji="1" lang="ja-JP" altLang="en-US" smtClean="0"/>
              <a:t>‹#›</a:t>
            </a:fld>
            <a:endParaRPr kumimoji="1" lang="ja-JP" altLang="en-US"/>
          </a:p>
        </p:txBody>
      </p:sp>
    </p:spTree>
    <p:extLst>
      <p:ext uri="{BB962C8B-B14F-4D97-AF65-F5344CB8AC3E}">
        <p14:creationId xmlns:p14="http://schemas.microsoft.com/office/powerpoint/2010/main" val="21657614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DE898BA-D0F3-42A9-9A55-54C9BA095CE0}" type="slidenum">
              <a:rPr kumimoji="1" lang="ja-JP" altLang="en-US" smtClean="0"/>
              <a:t>2</a:t>
            </a:fld>
            <a:endParaRPr kumimoji="1" lang="ja-JP" altLang="en-US"/>
          </a:p>
        </p:txBody>
      </p:sp>
    </p:spTree>
    <p:extLst>
      <p:ext uri="{BB962C8B-B14F-4D97-AF65-F5344CB8AC3E}">
        <p14:creationId xmlns:p14="http://schemas.microsoft.com/office/powerpoint/2010/main" val="2283380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3264151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29578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54829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210313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5959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614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412051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17286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310312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205005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EB71322-679D-4D71-B8A1-77719A06ECF6}" type="datetimeFigureOut">
              <a:rPr kumimoji="1" lang="ja-JP" altLang="en-US" smtClean="0"/>
              <a:t>2021/6/10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593820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1EB71322-679D-4D71-B8A1-77719A06ECF6}" type="datetimeFigureOut">
              <a:rPr kumimoji="1" lang="ja-JP" altLang="en-US" smtClean="0"/>
              <a:t>2021/6/10</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79E66E6-E6C2-420F-958B-08BB1F95B0E7}" type="slidenum">
              <a:rPr kumimoji="1" lang="ja-JP" altLang="en-US" smtClean="0"/>
              <a:t>‹#›</a:t>
            </a:fld>
            <a:endParaRPr kumimoji="1" lang="ja-JP" altLang="en-US"/>
          </a:p>
        </p:txBody>
      </p:sp>
    </p:spTree>
    <p:extLst>
      <p:ext uri="{BB962C8B-B14F-4D97-AF65-F5344CB8AC3E}">
        <p14:creationId xmlns:p14="http://schemas.microsoft.com/office/powerpoint/2010/main" val="1357262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1"/>
            </a:gs>
            <a:gs pos="100000">
              <a:srgbClr val="FFCCFF"/>
            </a:gs>
          </a:gsLst>
          <a:lin ang="5400000" scaled="0"/>
        </a:gradFill>
        <a:effectLst/>
      </p:bgPr>
    </p:bg>
    <p:spTree>
      <p:nvGrpSpPr>
        <p:cNvPr id="1" name=""/>
        <p:cNvGrpSpPr/>
        <p:nvPr/>
      </p:nvGrpSpPr>
      <p:grpSpPr>
        <a:xfrm>
          <a:off x="0" y="0"/>
          <a:ext cx="0" cy="0"/>
          <a:chOff x="0" y="0"/>
          <a:chExt cx="0" cy="0"/>
        </a:xfrm>
      </p:grpSpPr>
      <p:sp>
        <p:nvSpPr>
          <p:cNvPr id="5" name="正方形/長方形 4"/>
          <p:cNvSpPr/>
          <p:nvPr/>
        </p:nvSpPr>
        <p:spPr>
          <a:xfrm>
            <a:off x="3477619" y="0"/>
            <a:ext cx="360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6" name="正方形/長方形 5"/>
          <p:cNvSpPr/>
          <p:nvPr/>
        </p:nvSpPr>
        <p:spPr>
          <a:xfrm>
            <a:off x="-3505" y="9510"/>
            <a:ext cx="3492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 name="テキスト ボックス 6"/>
          <p:cNvSpPr txBox="1"/>
          <p:nvPr/>
        </p:nvSpPr>
        <p:spPr>
          <a:xfrm>
            <a:off x="7901788" y="1258081"/>
            <a:ext cx="2717038" cy="307777"/>
          </a:xfrm>
          <a:prstGeom prst="rect">
            <a:avLst/>
          </a:prstGeom>
          <a:noFill/>
        </p:spPr>
        <p:txBody>
          <a:bodyPr wrap="square" rtlCol="0">
            <a:spAutoFit/>
          </a:bodyPr>
          <a:lstStyle/>
          <a:p>
            <a:r>
              <a:rPr lang="ja-JP" altLang="en-US" sz="1400" b="1" dirty="0" smtClean="0">
                <a:solidFill>
                  <a:srgbClr val="00B050"/>
                </a:solidFill>
                <a:latin typeface="HG丸ｺﾞｼｯｸM-PRO" panose="020F0600000000000000" pitchFamily="50" charset="-128"/>
                <a:ea typeface="HG丸ｺﾞｼｯｸM-PRO" panose="020F0600000000000000" pitchFamily="50" charset="-128"/>
              </a:rPr>
              <a:t>訪問リハビリテーション</a:t>
            </a:r>
            <a:endParaRPr kumimoji="1" lang="en-US" altLang="ja-JP" sz="1400" b="1" dirty="0" smtClean="0">
              <a:solidFill>
                <a:srgbClr val="00B050"/>
              </a:solidFill>
              <a:latin typeface="HG丸ｺﾞｼｯｸM-PRO" panose="020F0600000000000000" pitchFamily="50" charset="-128"/>
              <a:ea typeface="HG丸ｺﾞｼｯｸM-PRO" panose="020F0600000000000000" pitchFamily="50" charset="-128"/>
            </a:endParaRPr>
          </a:p>
        </p:txBody>
      </p:sp>
      <p:pic>
        <p:nvPicPr>
          <p:cNvPr id="11" name="図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37117" y="1759281"/>
            <a:ext cx="3509485" cy="2514479"/>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7226057" y="6169520"/>
            <a:ext cx="3264183" cy="523220"/>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営業日　 </a:t>
            </a:r>
            <a:r>
              <a:rPr kumimoji="1" lang="en-US" altLang="ja-JP" sz="1400" dirty="0" smtClean="0">
                <a:latin typeface="AR P丸ゴシック体M" panose="020B0600010101010101" pitchFamily="50" charset="-128"/>
                <a:ea typeface="AR P丸ゴシック体M" panose="020B0600010101010101" pitchFamily="50" charset="-128"/>
              </a:rPr>
              <a:t>/</a:t>
            </a:r>
            <a:r>
              <a:rPr kumimoji="1" lang="ja-JP" altLang="en-US" sz="1400" dirty="0" smtClean="0">
                <a:latin typeface="AR P丸ゴシック体M" panose="020B0600010101010101" pitchFamily="50" charset="-128"/>
                <a:ea typeface="AR P丸ゴシック体M" panose="020B0600010101010101" pitchFamily="50" charset="-128"/>
              </a:rPr>
              <a:t>　月曜日～金曜日</a:t>
            </a:r>
            <a:endParaRPr kumimoji="1" lang="en-US" altLang="ja-JP" sz="1400" dirty="0" smtClean="0">
              <a:latin typeface="AR P丸ゴシック体M" panose="020B0600010101010101" pitchFamily="50" charset="-128"/>
              <a:ea typeface="AR P丸ゴシック体M" panose="020B0600010101010101" pitchFamily="50" charset="-128"/>
            </a:endParaRPr>
          </a:p>
          <a:p>
            <a:r>
              <a:rPr lang="ja-JP" altLang="en-US" sz="1400" dirty="0" smtClean="0">
                <a:latin typeface="AR P丸ゴシック体M" panose="020B0600010101010101" pitchFamily="50" charset="-128"/>
                <a:ea typeface="AR P丸ゴシック体M" panose="020B0600010101010101" pitchFamily="50" charset="-128"/>
              </a:rPr>
              <a:t>（</a:t>
            </a:r>
            <a:r>
              <a:rPr lang="en-US" altLang="ja-JP" sz="1400" dirty="0" smtClean="0">
                <a:latin typeface="AR P丸ゴシック体M" panose="020B0600010101010101" pitchFamily="50" charset="-128"/>
                <a:ea typeface="AR P丸ゴシック体M" panose="020B0600010101010101" pitchFamily="50" charset="-128"/>
              </a:rPr>
              <a:t>GW</a:t>
            </a:r>
            <a:r>
              <a:rPr lang="ja-JP" altLang="en-US" sz="1400" dirty="0" err="1" smtClean="0">
                <a:latin typeface="AR P丸ゴシック体M" panose="020B0600010101010101" pitchFamily="50" charset="-128"/>
                <a:ea typeface="AR P丸ゴシック体M" panose="020B0600010101010101" pitchFamily="50" charset="-128"/>
              </a:rPr>
              <a:t>、</a:t>
            </a:r>
            <a:r>
              <a:rPr lang="ja-JP" altLang="en-US" sz="1400" dirty="0" smtClean="0">
                <a:latin typeface="AR P丸ゴシック体M" panose="020B0600010101010101" pitchFamily="50" charset="-128"/>
                <a:ea typeface="AR P丸ゴシック体M" panose="020B0600010101010101" pitchFamily="50" charset="-128"/>
              </a:rPr>
              <a:t>年末年始、夏季休暇を除く）</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14" name="テキスト ボックス 13"/>
          <p:cNvSpPr txBox="1"/>
          <p:nvPr/>
        </p:nvSpPr>
        <p:spPr>
          <a:xfrm>
            <a:off x="7209803" y="6831240"/>
            <a:ext cx="3037607" cy="307777"/>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営業時間 </a:t>
            </a:r>
            <a:r>
              <a:rPr kumimoji="1" lang="en-US" altLang="ja-JP" sz="1400" dirty="0" smtClean="0">
                <a:latin typeface="AR P丸ゴシック体M" panose="020B0600010101010101" pitchFamily="50" charset="-128"/>
                <a:ea typeface="AR P丸ゴシック体M" panose="020B0600010101010101" pitchFamily="50" charset="-128"/>
              </a:rPr>
              <a:t>/</a:t>
            </a:r>
            <a:r>
              <a:rPr lang="ja-JP" altLang="en-US" sz="1400" dirty="0">
                <a:latin typeface="AR P丸ゴシック体M" panose="020B0600010101010101" pitchFamily="50" charset="-128"/>
                <a:ea typeface="AR P丸ゴシック体M" panose="020B0600010101010101" pitchFamily="50" charset="-128"/>
              </a:rPr>
              <a:t> </a:t>
            </a:r>
            <a:r>
              <a:rPr lang="en-US" altLang="ja-JP" sz="1400" dirty="0" smtClean="0">
                <a:latin typeface="AR P丸ゴシック体M" panose="020B0600010101010101" pitchFamily="50" charset="-128"/>
                <a:ea typeface="AR P丸ゴシック体M" panose="020B0600010101010101" pitchFamily="50" charset="-128"/>
              </a:rPr>
              <a:t>9:00</a:t>
            </a:r>
            <a:r>
              <a:rPr lang="ja-JP" altLang="en-US" sz="1400" dirty="0" smtClean="0">
                <a:latin typeface="AR P丸ゴシック体M" panose="020B0600010101010101" pitchFamily="50" charset="-128"/>
                <a:ea typeface="AR P丸ゴシック体M" panose="020B0600010101010101" pitchFamily="50" charset="-128"/>
              </a:rPr>
              <a:t>～</a:t>
            </a:r>
            <a:r>
              <a:rPr lang="en-US" altLang="ja-JP" sz="1400" dirty="0" smtClean="0">
                <a:latin typeface="AR P丸ゴシック体M" panose="020B0600010101010101" pitchFamily="50" charset="-128"/>
                <a:ea typeface="AR P丸ゴシック体M" panose="020B0600010101010101" pitchFamily="50" charset="-128"/>
              </a:rPr>
              <a:t>17:00</a:t>
            </a:r>
            <a:endParaRPr kumimoji="1" lang="ja-JP" altLang="en-US" sz="1400" dirty="0">
              <a:latin typeface="AR P丸ゴシック体M" panose="020B0600010101010101" pitchFamily="50" charset="-128"/>
              <a:ea typeface="AR P丸ゴシック体M" panose="020B0600010101010101" pitchFamily="50" charset="-128"/>
            </a:endParaRPr>
          </a:p>
        </p:txBody>
      </p:sp>
      <p:grpSp>
        <p:nvGrpSpPr>
          <p:cNvPr id="28" name="グループ化 27"/>
          <p:cNvGrpSpPr/>
          <p:nvPr/>
        </p:nvGrpSpPr>
        <p:grpSpPr>
          <a:xfrm>
            <a:off x="7584499" y="4546194"/>
            <a:ext cx="2989735" cy="326979"/>
            <a:chOff x="7413043" y="3774661"/>
            <a:chExt cx="2989735" cy="326979"/>
          </a:xfrm>
        </p:grpSpPr>
        <p:sp>
          <p:nvSpPr>
            <p:cNvPr id="12" name="テキスト ボックス 11"/>
            <p:cNvSpPr txBox="1"/>
            <p:nvPr/>
          </p:nvSpPr>
          <p:spPr>
            <a:xfrm>
              <a:off x="7413043" y="3774661"/>
              <a:ext cx="2989735" cy="307777"/>
            </a:xfrm>
            <a:prstGeom prst="rect">
              <a:avLst/>
            </a:prstGeom>
            <a:noFill/>
          </p:spPr>
          <p:txBody>
            <a:bodyPr wrap="square" rtlCol="0">
              <a:spAutoFit/>
            </a:bodyPr>
            <a:lstStyle/>
            <a:p>
              <a:r>
                <a:rPr lang="ja-JP" altLang="en-US" sz="1400" b="1" dirty="0" smtClean="0">
                  <a:solidFill>
                    <a:srgbClr val="FF0000"/>
                  </a:solidFill>
                  <a:latin typeface="AR P丸ゴシック体M" panose="020B0600010101010101" pitchFamily="50" charset="-128"/>
                  <a:ea typeface="AR P丸ゴシック体M" panose="020B0600010101010101" pitchFamily="50" charset="-128"/>
                </a:rPr>
                <a:t>クリニックからの訪問リハビリ</a:t>
              </a:r>
              <a:r>
                <a:rPr kumimoji="1" lang="ja-JP" altLang="en-US" sz="1400" b="1" dirty="0" smtClean="0">
                  <a:solidFill>
                    <a:srgbClr val="FF0000"/>
                  </a:solidFill>
                  <a:latin typeface="AR P丸ゴシック体M" panose="020B0600010101010101" pitchFamily="50" charset="-128"/>
                  <a:ea typeface="AR P丸ゴシック体M" panose="020B0600010101010101" pitchFamily="50" charset="-128"/>
                </a:rPr>
                <a:t>！</a:t>
              </a:r>
              <a:endParaRPr kumimoji="1" lang="ja-JP" altLang="en-US" sz="1400" b="1" dirty="0">
                <a:solidFill>
                  <a:srgbClr val="FF0000"/>
                </a:solidFill>
                <a:latin typeface="AR P丸ゴシック体M" panose="020B0600010101010101" pitchFamily="50" charset="-128"/>
                <a:ea typeface="AR P丸ゴシック体M" panose="020B0600010101010101" pitchFamily="50" charset="-128"/>
              </a:endParaRPr>
            </a:p>
          </p:txBody>
        </p:sp>
        <p:cxnSp>
          <p:nvCxnSpPr>
            <p:cNvPr id="33" name="直線コネクタ 32"/>
            <p:cNvCxnSpPr/>
            <p:nvPr/>
          </p:nvCxnSpPr>
          <p:spPr>
            <a:xfrm>
              <a:off x="7484296" y="4101640"/>
              <a:ext cx="241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16" name="図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2675" y="5168361"/>
            <a:ext cx="2977776" cy="1723341"/>
          </a:xfrm>
          <a:prstGeom prst="rect">
            <a:avLst/>
          </a:prstGeom>
          <a:noFill/>
          <a:extLst>
            <a:ext uri="{909E8E84-426E-40DD-AFC4-6F175D3DCCD1}">
              <a14:hiddenFill xmlns:a14="http://schemas.microsoft.com/office/drawing/2010/main">
                <a:solidFill>
                  <a:srgbClr val="FFFFFF"/>
                </a:solidFill>
              </a14:hiddenFill>
            </a:ext>
          </a:extLst>
        </p:spPr>
      </p:pic>
      <p:grpSp>
        <p:nvGrpSpPr>
          <p:cNvPr id="70" name="グループ化 69"/>
          <p:cNvGrpSpPr/>
          <p:nvPr/>
        </p:nvGrpSpPr>
        <p:grpSpPr>
          <a:xfrm>
            <a:off x="211381" y="841933"/>
            <a:ext cx="3599997" cy="307777"/>
            <a:chOff x="74901" y="571886"/>
            <a:chExt cx="3599997" cy="307777"/>
          </a:xfrm>
        </p:grpSpPr>
        <p:sp>
          <p:nvSpPr>
            <p:cNvPr id="26" name="正方形/長方形 25"/>
            <p:cNvSpPr/>
            <p:nvPr/>
          </p:nvSpPr>
          <p:spPr>
            <a:xfrm>
              <a:off x="74901" y="639382"/>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sp>
          <p:nvSpPr>
            <p:cNvPr id="27" name="テキスト ボックス 26"/>
            <p:cNvSpPr txBox="1"/>
            <p:nvPr/>
          </p:nvSpPr>
          <p:spPr>
            <a:xfrm>
              <a:off x="220670" y="571886"/>
              <a:ext cx="3454228" cy="307777"/>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介護予防訪問リハビリ（</a:t>
              </a:r>
              <a:r>
                <a:rPr kumimoji="1" lang="en-US" altLang="ja-JP" sz="1400" dirty="0" smtClean="0">
                  <a:latin typeface="AR P丸ゴシック体M" panose="020B0600010101010101" pitchFamily="50" charset="-128"/>
                  <a:ea typeface="AR P丸ゴシック体M" panose="020B0600010101010101" pitchFamily="50" charset="-128"/>
                </a:rPr>
                <a:t>1</a:t>
              </a:r>
              <a:r>
                <a:rPr lang="ja-JP" altLang="en-US" sz="1400" dirty="0" smtClean="0">
                  <a:latin typeface="AR P丸ゴシック体M" panose="020B0600010101010101" pitchFamily="50" charset="-128"/>
                  <a:ea typeface="AR P丸ゴシック体M" panose="020B0600010101010101" pitchFamily="50" charset="-128"/>
                </a:rPr>
                <a:t>回</a:t>
              </a:r>
              <a:r>
                <a:rPr kumimoji="1" lang="ja-JP" altLang="en-US" sz="1400" dirty="0" smtClean="0">
                  <a:latin typeface="AR P丸ゴシック体M" panose="020B0600010101010101" pitchFamily="50" charset="-128"/>
                  <a:ea typeface="AR P丸ゴシック体M" panose="020B0600010101010101" pitchFamily="50" charset="-128"/>
                </a:rPr>
                <a:t>あたり）</a:t>
              </a:r>
              <a:endParaRPr kumimoji="1" lang="ja-JP" altLang="en-US" sz="1400" dirty="0">
                <a:latin typeface="AR P丸ゴシック体M" panose="020B0600010101010101" pitchFamily="50" charset="-128"/>
                <a:ea typeface="AR P丸ゴシック体M" panose="020B0600010101010101" pitchFamily="50" charset="-128"/>
              </a:endParaRPr>
            </a:p>
          </p:txBody>
        </p:sp>
      </p:grpSp>
      <p:graphicFrame>
        <p:nvGraphicFramePr>
          <p:cNvPr id="30" name="表 29"/>
          <p:cNvGraphicFramePr>
            <a:graphicFrameLocks noGrp="1"/>
          </p:cNvGraphicFramePr>
          <p:nvPr>
            <p:extLst>
              <p:ext uri="{D42A27DB-BD31-4B8C-83A1-F6EECF244321}">
                <p14:modId xmlns:p14="http://schemas.microsoft.com/office/powerpoint/2010/main" val="3405662924"/>
              </p:ext>
            </p:extLst>
          </p:nvPr>
        </p:nvGraphicFramePr>
        <p:xfrm>
          <a:off x="264996" y="1252195"/>
          <a:ext cx="2880000" cy="518160"/>
        </p:xfrm>
        <a:graphic>
          <a:graphicData uri="http://schemas.openxmlformats.org/drawingml/2006/table">
            <a:tbl>
              <a:tblPr firstRow="1" bandRow="1">
                <a:tableStyleId>{5C22544A-7EE6-4342-B048-85BDC9FD1C3A}</a:tableStyleId>
              </a:tblPr>
              <a:tblGrid>
                <a:gridCol w="1554356"/>
                <a:gridCol w="1325644"/>
              </a:tblGrid>
              <a:tr h="202988">
                <a:tc>
                  <a:txBody>
                    <a:bodyPr/>
                    <a:lstStyle/>
                    <a:p>
                      <a:pPr algn="ct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基本リハビリ費</a:t>
                      </a:r>
                      <a:endPar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endParaRPr>
                    </a:p>
                    <a:p>
                      <a:pPr algn="ct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(40</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分間</a:t>
                      </a: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a:t>
                      </a:r>
                      <a:endParaRPr kumimoji="1" lang="ja-JP" altLang="en-US" sz="1400" b="0" cap="none" spc="0" dirty="0">
                        <a:ln>
                          <a:noFill/>
                        </a:ln>
                        <a:solidFill>
                          <a:schemeClr val="tx1"/>
                        </a:solidFill>
                        <a:effectLst/>
                        <a:latin typeface="AR P丸ゴシック体M" panose="020B0600010101010101" pitchFamily="50" charset="-128"/>
                        <a:ea typeface="AR P丸ゴシック体M" panose="020B0600010101010101"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614</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円</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　</a:t>
                      </a: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　回</a:t>
                      </a:r>
                      <a:endParaRPr kumimoji="1" lang="ja-JP" altLang="en-US" sz="1400" b="0" cap="none" spc="0" dirty="0">
                        <a:ln>
                          <a:noFill/>
                        </a:ln>
                        <a:solidFill>
                          <a:schemeClr val="tx1"/>
                        </a:solidFill>
                        <a:effectLst/>
                        <a:latin typeface="AR P丸ゴシック体M" panose="020B0600010101010101" pitchFamily="50" charset="-128"/>
                        <a:ea typeface="AR P丸ゴシック体M" panose="020B0600010101010101"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1" name="グループ化 70"/>
          <p:cNvGrpSpPr/>
          <p:nvPr/>
        </p:nvGrpSpPr>
        <p:grpSpPr>
          <a:xfrm>
            <a:off x="192923" y="3348256"/>
            <a:ext cx="2725555" cy="307777"/>
            <a:chOff x="74901" y="3104322"/>
            <a:chExt cx="2725555" cy="307777"/>
          </a:xfrm>
        </p:grpSpPr>
        <p:sp>
          <p:nvSpPr>
            <p:cNvPr id="34" name="正方形/長方形 33"/>
            <p:cNvSpPr/>
            <p:nvPr/>
          </p:nvSpPr>
          <p:spPr>
            <a:xfrm>
              <a:off x="74901" y="3197887"/>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sp>
          <p:nvSpPr>
            <p:cNvPr id="32" name="テキスト ボックス 31"/>
            <p:cNvSpPr txBox="1"/>
            <p:nvPr/>
          </p:nvSpPr>
          <p:spPr>
            <a:xfrm>
              <a:off x="240719" y="3104322"/>
              <a:ext cx="2559737" cy="307777"/>
            </a:xfrm>
            <a:prstGeom prst="rect">
              <a:avLst/>
            </a:prstGeom>
            <a:noFill/>
          </p:spPr>
          <p:txBody>
            <a:bodyPr wrap="square" rtlCol="0">
              <a:spAutoFit/>
            </a:bodyPr>
            <a:lstStyle/>
            <a:p>
              <a:r>
                <a:rPr lang="ja-JP" altLang="en-US" sz="1400" dirty="0">
                  <a:latin typeface="AR P丸ゴシック体M" panose="020B0600010101010101" pitchFamily="50" charset="-128"/>
                  <a:ea typeface="AR P丸ゴシック体M" panose="020B0600010101010101" pitchFamily="50" charset="-128"/>
                </a:rPr>
                <a:t>訪問</a:t>
              </a:r>
              <a:r>
                <a:rPr kumimoji="1" lang="ja-JP" altLang="en-US" sz="1400" dirty="0" smtClean="0">
                  <a:latin typeface="AR P丸ゴシック体M" panose="020B0600010101010101" pitchFamily="50" charset="-128"/>
                  <a:ea typeface="AR P丸ゴシック体M" panose="020B0600010101010101" pitchFamily="50" charset="-128"/>
                </a:rPr>
                <a:t>リハビリ</a:t>
              </a:r>
              <a:r>
                <a:rPr kumimoji="1" lang="en-US" altLang="ja-JP" sz="1400" dirty="0" smtClean="0">
                  <a:latin typeface="AR P丸ゴシック体M" panose="020B0600010101010101" pitchFamily="50" charset="-128"/>
                  <a:ea typeface="AR P丸ゴシック体M" panose="020B0600010101010101" pitchFamily="50" charset="-128"/>
                </a:rPr>
                <a:t>(1</a:t>
              </a:r>
              <a:r>
                <a:rPr kumimoji="1" lang="ja-JP" altLang="en-US" sz="1400" dirty="0" smtClean="0">
                  <a:latin typeface="AR P丸ゴシック体M" panose="020B0600010101010101" pitchFamily="50" charset="-128"/>
                  <a:ea typeface="AR P丸ゴシック体M" panose="020B0600010101010101" pitchFamily="50" charset="-128"/>
                </a:rPr>
                <a:t>回あたり</a:t>
              </a:r>
              <a:r>
                <a:rPr kumimoji="1" lang="en-US" altLang="ja-JP" sz="1400" dirty="0" smtClean="0">
                  <a:latin typeface="AR P丸ゴシック体M" panose="020B0600010101010101" pitchFamily="50" charset="-128"/>
                  <a:ea typeface="AR P丸ゴシック体M" panose="020B0600010101010101" pitchFamily="50" charset="-128"/>
                </a:rPr>
                <a:t>)</a:t>
              </a:r>
              <a:endParaRPr kumimoji="1" lang="ja-JP" altLang="en-US" sz="1400" dirty="0">
                <a:latin typeface="AR P丸ゴシック体M" panose="020B0600010101010101" pitchFamily="50" charset="-128"/>
                <a:ea typeface="AR P丸ゴシック体M" panose="020B0600010101010101" pitchFamily="50" charset="-128"/>
              </a:endParaRPr>
            </a:p>
          </p:txBody>
        </p:sp>
      </p:grpSp>
      <p:grpSp>
        <p:nvGrpSpPr>
          <p:cNvPr id="17" name="グループ化 16"/>
          <p:cNvGrpSpPr/>
          <p:nvPr/>
        </p:nvGrpSpPr>
        <p:grpSpPr>
          <a:xfrm>
            <a:off x="7222845" y="5027038"/>
            <a:ext cx="3552207" cy="571588"/>
            <a:chOff x="7222845" y="4426956"/>
            <a:chExt cx="3552207" cy="571588"/>
          </a:xfrm>
        </p:grpSpPr>
        <p:sp>
          <p:nvSpPr>
            <p:cNvPr id="15" name="テキスト ボックス 14"/>
            <p:cNvSpPr txBox="1"/>
            <p:nvPr/>
          </p:nvSpPr>
          <p:spPr>
            <a:xfrm>
              <a:off x="7901057" y="4426956"/>
              <a:ext cx="2254525"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生活</a:t>
              </a:r>
              <a:r>
                <a:rPr lang="ja-JP" altLang="en-US" sz="1400" b="1" dirty="0" smtClean="0">
                  <a:latin typeface="AR P丸ゴシック体M" panose="020B0600010101010101" pitchFamily="50" charset="-128"/>
                  <a:ea typeface="AR P丸ゴシック体M" panose="020B0600010101010101" pitchFamily="50" charset="-128"/>
                </a:rPr>
                <a:t>に笑顔がうまれる</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8" name="テキスト ボックス 17"/>
            <p:cNvSpPr txBox="1"/>
            <p:nvPr/>
          </p:nvSpPr>
          <p:spPr>
            <a:xfrm>
              <a:off x="7222845" y="4736934"/>
              <a:ext cx="3552207" cy="261610"/>
            </a:xfrm>
            <a:prstGeom prst="rect">
              <a:avLst/>
            </a:prstGeom>
            <a:noFill/>
          </p:spPr>
          <p:txBody>
            <a:bodyPr wrap="square" rtlCol="0">
              <a:spAutoFit/>
            </a:bodyPr>
            <a:lstStyle/>
            <a:p>
              <a:r>
                <a:rPr lang="ja-JP" altLang="en-US" sz="1100" dirty="0" smtClean="0">
                  <a:latin typeface="AR P丸ゴシック体M" panose="020B0600010101010101" pitchFamily="50" charset="-128"/>
                  <a:ea typeface="AR P丸ゴシック体M" panose="020B0600010101010101" pitchFamily="50" charset="-128"/>
                </a:rPr>
                <a:t>住み慣れた環境の中、「自分でできる」を支援します</a:t>
              </a:r>
              <a:endParaRPr kumimoji="1" lang="ja-JP" altLang="en-US" sz="1100" dirty="0">
                <a:latin typeface="AR P丸ゴシック体M" panose="020B0600010101010101" pitchFamily="50" charset="-128"/>
                <a:ea typeface="AR P丸ゴシック体M" panose="020B0600010101010101" pitchFamily="50" charset="-128"/>
              </a:endParaRPr>
            </a:p>
          </p:txBody>
        </p:sp>
      </p:grpSp>
      <p:graphicFrame>
        <p:nvGraphicFramePr>
          <p:cNvPr id="72" name="表 71"/>
          <p:cNvGraphicFramePr>
            <a:graphicFrameLocks noGrp="1"/>
          </p:cNvGraphicFramePr>
          <p:nvPr>
            <p:extLst>
              <p:ext uri="{D42A27DB-BD31-4B8C-83A1-F6EECF244321}">
                <p14:modId xmlns:p14="http://schemas.microsoft.com/office/powerpoint/2010/main" val="844755414"/>
              </p:ext>
            </p:extLst>
          </p:nvPr>
        </p:nvGraphicFramePr>
        <p:xfrm>
          <a:off x="258962" y="3828242"/>
          <a:ext cx="2880000" cy="518160"/>
        </p:xfrm>
        <a:graphic>
          <a:graphicData uri="http://schemas.openxmlformats.org/drawingml/2006/table">
            <a:tbl>
              <a:tblPr firstRow="1" bandRow="1">
                <a:tableStyleId>{5C22544A-7EE6-4342-B048-85BDC9FD1C3A}</a:tableStyleId>
              </a:tblPr>
              <a:tblGrid>
                <a:gridCol w="1554356"/>
                <a:gridCol w="1325644"/>
              </a:tblGrid>
              <a:tr h="202988">
                <a:tc>
                  <a:txBody>
                    <a:bodyPr/>
                    <a:lstStyle/>
                    <a:p>
                      <a:pPr algn="ct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基本リハビリ費</a:t>
                      </a:r>
                      <a:endPar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endParaRPr>
                    </a:p>
                    <a:p>
                      <a:pPr algn="ct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(40</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分間</a:t>
                      </a: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a:t>
                      </a:r>
                      <a:endParaRPr kumimoji="1" lang="ja-JP" altLang="en-US" sz="1400" b="0" cap="none" spc="0" dirty="0">
                        <a:ln>
                          <a:noFill/>
                        </a:ln>
                        <a:solidFill>
                          <a:schemeClr val="tx1"/>
                        </a:solidFill>
                        <a:effectLst/>
                        <a:latin typeface="AR P丸ゴシック体M" panose="020B0600010101010101" pitchFamily="50" charset="-128"/>
                        <a:ea typeface="AR P丸ゴシック体M" panose="020B0600010101010101"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a:txBody>
                    <a:bodyPr/>
                    <a:lstStyle/>
                    <a:p>
                      <a:pPr algn="ct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614</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円</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　</a:t>
                      </a:r>
                      <a:r>
                        <a:rPr kumimoji="1" lang="en-US" altLang="ja-JP"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a:t>
                      </a:r>
                      <a:r>
                        <a:rPr kumimoji="1" lang="ja-JP" altLang="en-US" sz="1400" b="0" cap="none" spc="0" dirty="0" smtClean="0">
                          <a:ln>
                            <a:noFill/>
                          </a:ln>
                          <a:solidFill>
                            <a:schemeClr val="tx1"/>
                          </a:solidFill>
                          <a:effectLst/>
                          <a:latin typeface="AR P丸ゴシック体M" panose="020B0600010101010101" pitchFamily="50" charset="-128"/>
                          <a:ea typeface="AR P丸ゴシック体M" panose="020B0600010101010101" pitchFamily="50" charset="-128"/>
                        </a:rPr>
                        <a:t>　回</a:t>
                      </a:r>
                      <a:endParaRPr kumimoji="1" lang="ja-JP" altLang="en-US" sz="1400" b="0" cap="none" spc="0" dirty="0">
                        <a:ln>
                          <a:noFill/>
                        </a:ln>
                        <a:solidFill>
                          <a:schemeClr val="tx1"/>
                        </a:solidFill>
                        <a:effectLst/>
                        <a:latin typeface="AR P丸ゴシック体M" panose="020B0600010101010101" pitchFamily="50" charset="-128"/>
                        <a:ea typeface="AR P丸ゴシック体M" panose="020B0600010101010101"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8" name="グループ化 97"/>
          <p:cNvGrpSpPr/>
          <p:nvPr/>
        </p:nvGrpSpPr>
        <p:grpSpPr>
          <a:xfrm>
            <a:off x="255059" y="5892895"/>
            <a:ext cx="2707410" cy="307777"/>
            <a:chOff x="118579" y="2801243"/>
            <a:chExt cx="2707410" cy="307777"/>
          </a:xfrm>
        </p:grpSpPr>
        <p:sp>
          <p:nvSpPr>
            <p:cNvPr id="99" name="正方形/長方形 98"/>
            <p:cNvSpPr/>
            <p:nvPr/>
          </p:nvSpPr>
          <p:spPr>
            <a:xfrm>
              <a:off x="118579" y="2885848"/>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sp>
          <p:nvSpPr>
            <p:cNvPr id="100" name="テキスト ボックス 99"/>
            <p:cNvSpPr txBox="1"/>
            <p:nvPr/>
          </p:nvSpPr>
          <p:spPr>
            <a:xfrm>
              <a:off x="266252" y="2801243"/>
              <a:ext cx="2559737" cy="307777"/>
            </a:xfrm>
            <a:prstGeom prst="rect">
              <a:avLst/>
            </a:prstGeom>
            <a:noFill/>
          </p:spPr>
          <p:txBody>
            <a:bodyPr wrap="square" rtlCol="0">
              <a:spAutoFit/>
            </a:bodyPr>
            <a:lstStyle/>
            <a:p>
              <a:r>
                <a:rPr lang="ja-JP" altLang="en-US" sz="1400" dirty="0" smtClean="0">
                  <a:latin typeface="AR P丸ゴシック体M" panose="020B0600010101010101" pitchFamily="50" charset="-128"/>
                  <a:ea typeface="AR P丸ゴシック体M" panose="020B0600010101010101" pitchFamily="50" charset="-128"/>
                </a:rPr>
                <a:t>キャンセル料</a:t>
              </a:r>
              <a:endParaRPr kumimoji="1" lang="ja-JP" altLang="en-US" sz="1400" dirty="0">
                <a:latin typeface="AR P丸ゴシック体M" panose="020B0600010101010101" pitchFamily="50" charset="-128"/>
                <a:ea typeface="AR P丸ゴシック体M" panose="020B0600010101010101" pitchFamily="50" charset="-128"/>
              </a:endParaRPr>
            </a:p>
          </p:txBody>
        </p:sp>
      </p:grpSp>
      <p:sp>
        <p:nvSpPr>
          <p:cNvPr id="29" name="テキスト ボックス 28"/>
          <p:cNvSpPr txBox="1"/>
          <p:nvPr/>
        </p:nvSpPr>
        <p:spPr>
          <a:xfrm>
            <a:off x="250044" y="6163234"/>
            <a:ext cx="2894952" cy="646331"/>
          </a:xfrm>
          <a:prstGeom prst="rect">
            <a:avLst/>
          </a:prstGeom>
          <a:noFill/>
        </p:spPr>
        <p:txBody>
          <a:bodyPr wrap="square" rtlCol="0">
            <a:spAutoFit/>
          </a:bodyPr>
          <a:lstStyle/>
          <a:p>
            <a:pPr algn="just"/>
            <a:r>
              <a:rPr kumimoji="1" lang="ja-JP" altLang="en-US" sz="1200" dirty="0" smtClean="0">
                <a:latin typeface="AR P丸ゴシック体M" panose="020B0600010101010101" pitchFamily="50" charset="-128"/>
                <a:ea typeface="AR P丸ゴシック体M" panose="020B0600010101010101" pitchFamily="50" charset="-128"/>
              </a:rPr>
              <a:t>事前にご連絡が無い状況でご利用のキャンセルが生じた場合、料金をお支払いいただくことがございます。</a:t>
            </a:r>
            <a:endParaRPr kumimoji="1" lang="ja-JP" altLang="en-US" sz="1200" dirty="0">
              <a:latin typeface="AR P丸ゴシック体M" panose="020B0600010101010101" pitchFamily="50" charset="-128"/>
              <a:ea typeface="AR P丸ゴシック体M" panose="020B0600010101010101" pitchFamily="50" charset="-128"/>
            </a:endParaRPr>
          </a:p>
        </p:txBody>
      </p:sp>
      <p:grpSp>
        <p:nvGrpSpPr>
          <p:cNvPr id="73" name="グループ化 72"/>
          <p:cNvGrpSpPr/>
          <p:nvPr/>
        </p:nvGrpSpPr>
        <p:grpSpPr>
          <a:xfrm>
            <a:off x="7065678" y="536159"/>
            <a:ext cx="3787233" cy="722228"/>
            <a:chOff x="7065678" y="146551"/>
            <a:chExt cx="3787233" cy="722228"/>
          </a:xfrm>
        </p:grpSpPr>
        <p:sp>
          <p:nvSpPr>
            <p:cNvPr id="74" name="テキスト ボックス 106"/>
            <p:cNvSpPr txBox="1"/>
            <p:nvPr/>
          </p:nvSpPr>
          <p:spPr>
            <a:xfrm>
              <a:off x="7471032" y="173378"/>
              <a:ext cx="3381879" cy="5130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450" b="1" dirty="0">
                  <a:solidFill>
                    <a:srgbClr val="00B050"/>
                  </a:solidFill>
                  <a:latin typeface="HG丸ｺﾞｼｯｸM-PRO" panose="020F0600000000000000" pitchFamily="50" charset="-128"/>
                  <a:ea typeface="HG丸ｺﾞｼｯｸM-PRO" panose="020F0600000000000000" pitchFamily="50" charset="-128"/>
                </a:rPr>
                <a:t>大井</a:t>
              </a:r>
              <a:r>
                <a:rPr kumimoji="1" lang="ja-JP" altLang="en-US" sz="1450" b="1" dirty="0" smtClean="0">
                  <a:solidFill>
                    <a:srgbClr val="00B050"/>
                  </a:solidFill>
                  <a:latin typeface="HG丸ｺﾞｼｯｸM-PRO" panose="020F0600000000000000" pitchFamily="50" charset="-128"/>
                  <a:ea typeface="HG丸ｺﾞｼｯｸM-PRO" panose="020F0600000000000000" pitchFamily="50" charset="-128"/>
                </a:rPr>
                <a:t>リハビリテーションクリニック</a:t>
              </a:r>
              <a:endParaRPr kumimoji="1" lang="ja-JP" altLang="en-US" sz="145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75" name="図 7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5678" y="146551"/>
              <a:ext cx="514654" cy="559407"/>
            </a:xfrm>
            <a:prstGeom prst="rect">
              <a:avLst/>
            </a:prstGeom>
          </p:spPr>
        </p:pic>
        <p:sp>
          <p:nvSpPr>
            <p:cNvPr id="76" name="テキスト ボックス 75"/>
            <p:cNvSpPr txBox="1"/>
            <p:nvPr/>
          </p:nvSpPr>
          <p:spPr>
            <a:xfrm>
              <a:off x="7639362" y="561002"/>
              <a:ext cx="2984138" cy="307777"/>
            </a:xfrm>
            <a:prstGeom prst="rect">
              <a:avLst/>
            </a:prstGeom>
            <a:noFill/>
          </p:spPr>
          <p:txBody>
            <a:bodyPr wrap="square" rtlCol="0">
              <a:spAutoFit/>
            </a:bodyPr>
            <a:lstStyle/>
            <a:p>
              <a:r>
                <a:rPr kumimoji="1" lang="ja-JP" altLang="en-US" sz="1400" b="1" dirty="0" smtClean="0">
                  <a:solidFill>
                    <a:schemeClr val="accent2"/>
                  </a:solidFill>
                  <a:latin typeface="HG丸ｺﾞｼｯｸM-PRO" panose="020F0600000000000000" pitchFamily="50" charset="-128"/>
                  <a:ea typeface="HG丸ｺﾞｼｯｸM-PRO" panose="020F0600000000000000" pitchFamily="50" charset="-128"/>
                </a:rPr>
                <a:t>整形外科・リハビリテーション科</a:t>
              </a:r>
              <a:endParaRPr kumimoji="1" lang="ja-JP" altLang="en-US" sz="1400" b="1" dirty="0">
                <a:solidFill>
                  <a:schemeClr val="accent2"/>
                </a:solidFill>
                <a:latin typeface="HG丸ｺﾞｼｯｸM-PRO" panose="020F0600000000000000" pitchFamily="50" charset="-128"/>
                <a:ea typeface="HG丸ｺﾞｼｯｸM-PRO" panose="020F0600000000000000" pitchFamily="50" charset="-128"/>
              </a:endParaRPr>
            </a:p>
          </p:txBody>
        </p:sp>
      </p:grpSp>
      <p:sp>
        <p:nvSpPr>
          <p:cNvPr id="124" name="テキスト ボックス 123"/>
          <p:cNvSpPr txBox="1"/>
          <p:nvPr/>
        </p:nvSpPr>
        <p:spPr>
          <a:xfrm>
            <a:off x="3679107" y="4745547"/>
            <a:ext cx="3063223"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アクセスマップ</a:t>
            </a:r>
            <a:endParaRPr kumimoji="1" lang="ja-JP" altLang="en-US" sz="1400" b="1" dirty="0">
              <a:latin typeface="AR P丸ゴシック体M" panose="020B0600010101010101" pitchFamily="50" charset="-128"/>
              <a:ea typeface="AR P丸ゴシック体M" panose="020B0600010101010101" pitchFamily="50" charset="-128"/>
            </a:endParaRPr>
          </a:p>
        </p:txBody>
      </p:sp>
      <p:grpSp>
        <p:nvGrpSpPr>
          <p:cNvPr id="107" name="グループ化 106"/>
          <p:cNvGrpSpPr/>
          <p:nvPr/>
        </p:nvGrpSpPr>
        <p:grpSpPr>
          <a:xfrm>
            <a:off x="3460070" y="290638"/>
            <a:ext cx="3852020" cy="2425378"/>
            <a:chOff x="3460070" y="4884"/>
            <a:chExt cx="3852020" cy="2425378"/>
          </a:xfrm>
        </p:grpSpPr>
        <p:grpSp>
          <p:nvGrpSpPr>
            <p:cNvPr id="108" name="グループ化 107"/>
            <p:cNvGrpSpPr/>
            <p:nvPr/>
          </p:nvGrpSpPr>
          <p:grpSpPr>
            <a:xfrm>
              <a:off x="3460070" y="4884"/>
              <a:ext cx="3852020" cy="2044650"/>
              <a:chOff x="3460070" y="4884"/>
              <a:chExt cx="3852020" cy="2044650"/>
            </a:xfrm>
          </p:grpSpPr>
          <p:sp>
            <p:nvSpPr>
              <p:cNvPr id="111" name="テキスト ボックス 110"/>
              <p:cNvSpPr txBox="1"/>
              <p:nvPr/>
            </p:nvSpPr>
            <p:spPr>
              <a:xfrm>
                <a:off x="3641159" y="4884"/>
                <a:ext cx="2168906"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お申込み・お問合せ</a:t>
                </a:r>
                <a:endParaRPr kumimoji="1" lang="en-US" altLang="ja-JP" sz="1400" b="1" dirty="0" smtClean="0">
                  <a:latin typeface="AR P丸ゴシック体M" panose="020B0600010101010101" pitchFamily="50" charset="-128"/>
                  <a:ea typeface="AR P丸ゴシック体M" panose="020B0600010101010101" pitchFamily="50" charset="-128"/>
                </a:endParaRPr>
              </a:p>
            </p:txBody>
          </p:sp>
          <p:sp>
            <p:nvSpPr>
              <p:cNvPr id="112" name="テキスト ボックス 111"/>
              <p:cNvSpPr txBox="1"/>
              <p:nvPr/>
            </p:nvSpPr>
            <p:spPr>
              <a:xfrm>
                <a:off x="4298969" y="975432"/>
                <a:ext cx="2362115" cy="307777"/>
              </a:xfrm>
              <a:prstGeom prst="rect">
                <a:avLst/>
              </a:prstGeom>
              <a:noFill/>
            </p:spPr>
            <p:txBody>
              <a:bodyPr wrap="square" rtlCol="0">
                <a:spAutoFit/>
              </a:bodyPr>
              <a:lstStyle/>
              <a:p>
                <a:r>
                  <a:rPr lang="ja-JP" altLang="en-US" sz="1400" b="1" dirty="0">
                    <a:solidFill>
                      <a:srgbClr val="00B050"/>
                    </a:solidFill>
                    <a:latin typeface="HG丸ｺﾞｼｯｸM-PRO" panose="020F0600000000000000" pitchFamily="50" charset="-128"/>
                    <a:ea typeface="HG丸ｺﾞｼｯｸM-PRO" panose="020F0600000000000000" pitchFamily="50" charset="-128"/>
                  </a:rPr>
                  <a:t>訪問</a:t>
                </a:r>
                <a:r>
                  <a:rPr kumimoji="1" lang="ja-JP" altLang="en-US" sz="1400" b="1" dirty="0" smtClean="0">
                    <a:solidFill>
                      <a:srgbClr val="00B050"/>
                    </a:solidFill>
                    <a:latin typeface="HG丸ｺﾞｼｯｸM-PRO" panose="020F0600000000000000" pitchFamily="50" charset="-128"/>
                    <a:ea typeface="HG丸ｺﾞｼｯｸM-PRO" panose="020F0600000000000000" pitchFamily="50" charset="-128"/>
                  </a:rPr>
                  <a:t>リハビリテーション</a:t>
                </a:r>
                <a:endParaRPr kumimoji="1" lang="en-US" altLang="ja-JP" sz="1400" b="1" dirty="0" smtClean="0">
                  <a:solidFill>
                    <a:srgbClr val="00B050"/>
                  </a:solidFill>
                  <a:latin typeface="HG丸ｺﾞｼｯｸM-PRO" panose="020F0600000000000000" pitchFamily="50" charset="-128"/>
                  <a:ea typeface="HG丸ｺﾞｼｯｸM-PRO" panose="020F0600000000000000" pitchFamily="50" charset="-128"/>
                </a:endParaRPr>
              </a:p>
            </p:txBody>
          </p:sp>
          <p:sp>
            <p:nvSpPr>
              <p:cNvPr id="113" name="テキスト ボックス 112"/>
              <p:cNvSpPr txBox="1"/>
              <p:nvPr/>
            </p:nvSpPr>
            <p:spPr>
              <a:xfrm>
                <a:off x="3469548" y="1310870"/>
                <a:ext cx="3604793" cy="738664"/>
              </a:xfrm>
              <a:prstGeom prst="rect">
                <a:avLst/>
              </a:prstGeom>
              <a:noFill/>
            </p:spPr>
            <p:txBody>
              <a:bodyPr wrap="square" rtlCol="0">
                <a:spAutoFit/>
              </a:bodyPr>
              <a:lstStyle/>
              <a:p>
                <a:r>
                  <a:rPr kumimoji="1" lang="ja-JP" altLang="en-US" sz="1400" dirty="0" smtClean="0">
                    <a:latin typeface="AR P丸ゴシック体M" panose="020B0600010101010101" pitchFamily="50" charset="-128"/>
                    <a:ea typeface="AR P丸ゴシック体M" panose="020B0600010101010101" pitchFamily="50" charset="-128"/>
                  </a:rPr>
                  <a:t>　〒 </a:t>
                </a:r>
                <a:r>
                  <a:rPr kumimoji="1" lang="en-US" altLang="ja-JP" sz="1400" dirty="0" smtClean="0">
                    <a:latin typeface="AR P丸ゴシック体M" panose="020B0600010101010101" pitchFamily="50" charset="-128"/>
                    <a:ea typeface="AR P丸ゴシック体M" panose="020B0600010101010101" pitchFamily="50" charset="-128"/>
                  </a:rPr>
                  <a:t>509-7201</a:t>
                </a:r>
              </a:p>
              <a:p>
                <a:r>
                  <a:rPr lang="ja-JP" altLang="en-US" sz="1400" dirty="0" smtClean="0">
                    <a:latin typeface="AR P丸ゴシック体M" panose="020B0600010101010101" pitchFamily="50" charset="-128"/>
                    <a:ea typeface="AR P丸ゴシック体M" panose="020B0600010101010101" pitchFamily="50" charset="-128"/>
                  </a:rPr>
                  <a:t>　恵那市大井町</a:t>
                </a:r>
                <a:r>
                  <a:rPr lang="en-US" altLang="ja-JP" sz="1400" dirty="0" smtClean="0">
                    <a:latin typeface="AR P丸ゴシック体M" panose="020B0600010101010101" pitchFamily="50" charset="-128"/>
                    <a:ea typeface="AR P丸ゴシック体M" panose="020B0600010101010101" pitchFamily="50" charset="-128"/>
                  </a:rPr>
                  <a:t>1002</a:t>
                </a:r>
                <a:r>
                  <a:rPr lang="ja-JP" altLang="en-US" sz="1400" dirty="0" smtClean="0">
                    <a:latin typeface="AR P丸ゴシック体M" panose="020B0600010101010101" pitchFamily="50" charset="-128"/>
                    <a:ea typeface="AR P丸ゴシック体M" panose="020B0600010101010101" pitchFamily="50" charset="-128"/>
                  </a:rPr>
                  <a:t>番地</a:t>
                </a:r>
                <a:r>
                  <a:rPr lang="en-US" altLang="ja-JP" sz="1400" dirty="0" smtClean="0">
                    <a:latin typeface="AR P丸ゴシック体M" panose="020B0600010101010101" pitchFamily="50" charset="-128"/>
                    <a:ea typeface="AR P丸ゴシック体M" panose="020B0600010101010101" pitchFamily="50" charset="-128"/>
                  </a:rPr>
                  <a:t>4</a:t>
                </a:r>
              </a:p>
              <a:p>
                <a:r>
                  <a:rPr lang="ja-JP" altLang="en-US" sz="1400" dirty="0" smtClean="0">
                    <a:latin typeface="AR P丸ゴシック体M" panose="020B0600010101010101" pitchFamily="50" charset="-128"/>
                    <a:ea typeface="AR P丸ゴシック体M" panose="020B0600010101010101" pitchFamily="50" charset="-128"/>
                  </a:rPr>
                  <a:t> 　　</a:t>
                </a:r>
                <a:endParaRPr lang="en-US" altLang="ja-JP" sz="1400" dirty="0" smtClean="0">
                  <a:latin typeface="AR P丸ゴシック体M" panose="020B0600010101010101" pitchFamily="50" charset="-128"/>
                  <a:ea typeface="AR P丸ゴシック体M" panose="020B0600010101010101" pitchFamily="50" charset="-128"/>
                </a:endParaRPr>
              </a:p>
            </p:txBody>
          </p:sp>
          <p:grpSp>
            <p:nvGrpSpPr>
              <p:cNvPr id="114" name="グループ化 113"/>
              <p:cNvGrpSpPr/>
              <p:nvPr/>
            </p:nvGrpSpPr>
            <p:grpSpPr>
              <a:xfrm>
                <a:off x="3460070" y="269597"/>
                <a:ext cx="3852020" cy="722230"/>
                <a:chOff x="7065677" y="-10616"/>
                <a:chExt cx="3852020" cy="722230"/>
              </a:xfrm>
            </p:grpSpPr>
            <p:sp>
              <p:nvSpPr>
                <p:cNvPr id="115" name="テキスト ボックス 106"/>
                <p:cNvSpPr txBox="1"/>
                <p:nvPr/>
              </p:nvSpPr>
              <p:spPr>
                <a:xfrm>
                  <a:off x="7535818" y="2005"/>
                  <a:ext cx="3381879" cy="51306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450" b="1" dirty="0">
                      <a:solidFill>
                        <a:srgbClr val="00B050"/>
                      </a:solidFill>
                      <a:latin typeface="HG丸ｺﾞｼｯｸM-PRO" panose="020F0600000000000000" pitchFamily="50" charset="-128"/>
                      <a:ea typeface="HG丸ｺﾞｼｯｸM-PRO" panose="020F0600000000000000" pitchFamily="50" charset="-128"/>
                    </a:rPr>
                    <a:t>大井</a:t>
                  </a:r>
                  <a:r>
                    <a:rPr kumimoji="1" lang="ja-JP" altLang="en-US" sz="1450" b="1" dirty="0" smtClean="0">
                      <a:solidFill>
                        <a:srgbClr val="00B050"/>
                      </a:solidFill>
                      <a:latin typeface="HG丸ｺﾞｼｯｸM-PRO" panose="020F0600000000000000" pitchFamily="50" charset="-128"/>
                      <a:ea typeface="HG丸ｺﾞｼｯｸM-PRO" panose="020F0600000000000000" pitchFamily="50" charset="-128"/>
                    </a:rPr>
                    <a:t>リハビリテーションクリニック</a:t>
                  </a:r>
                  <a:endParaRPr kumimoji="1" lang="ja-JP" altLang="en-US" sz="145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116" name="図 1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5677" y="-10616"/>
                  <a:ext cx="573685" cy="623571"/>
                </a:xfrm>
                <a:prstGeom prst="rect">
                  <a:avLst/>
                </a:prstGeom>
              </p:spPr>
            </p:pic>
            <p:sp>
              <p:nvSpPr>
                <p:cNvPr id="117" name="テキスト ボックス 116"/>
                <p:cNvSpPr txBox="1"/>
                <p:nvPr/>
              </p:nvSpPr>
              <p:spPr>
                <a:xfrm>
                  <a:off x="7639362" y="403837"/>
                  <a:ext cx="2984138" cy="307777"/>
                </a:xfrm>
                <a:prstGeom prst="rect">
                  <a:avLst/>
                </a:prstGeom>
                <a:noFill/>
              </p:spPr>
              <p:txBody>
                <a:bodyPr wrap="square" rtlCol="0">
                  <a:spAutoFit/>
                </a:bodyPr>
                <a:lstStyle/>
                <a:p>
                  <a:r>
                    <a:rPr kumimoji="1" lang="ja-JP" altLang="en-US" sz="1400" b="1" dirty="0" smtClean="0">
                      <a:solidFill>
                        <a:schemeClr val="accent2"/>
                      </a:solidFill>
                      <a:latin typeface="HG丸ｺﾞｼｯｸM-PRO" panose="020F0600000000000000" pitchFamily="50" charset="-128"/>
                      <a:ea typeface="HG丸ｺﾞｼｯｸM-PRO" panose="020F0600000000000000" pitchFamily="50" charset="-128"/>
                    </a:rPr>
                    <a:t>整形外科・リハビリテーション科</a:t>
                  </a:r>
                  <a:endParaRPr kumimoji="1" lang="ja-JP" altLang="en-US" sz="1400" b="1" dirty="0">
                    <a:solidFill>
                      <a:schemeClr val="accent2"/>
                    </a:solidFill>
                    <a:latin typeface="HG丸ｺﾞｼｯｸM-PRO" panose="020F0600000000000000" pitchFamily="50" charset="-128"/>
                    <a:ea typeface="HG丸ｺﾞｼｯｸM-PRO" panose="020F0600000000000000" pitchFamily="50" charset="-128"/>
                  </a:endParaRPr>
                </a:p>
              </p:txBody>
            </p:sp>
          </p:grpSp>
        </p:grpSp>
        <p:pic>
          <p:nvPicPr>
            <p:cNvPr id="109" name="図 108"/>
            <p:cNvPicPr>
              <a:picLocks noChangeAspect="1"/>
            </p:cNvPicPr>
            <p:nvPr/>
          </p:nvPicPr>
          <p:blipFill>
            <a:blip r:embed="rId5"/>
            <a:stretch>
              <a:fillRect/>
            </a:stretch>
          </p:blipFill>
          <p:spPr>
            <a:xfrm>
              <a:off x="3839010" y="2203462"/>
              <a:ext cx="363621" cy="226800"/>
            </a:xfrm>
            <a:prstGeom prst="rect">
              <a:avLst/>
            </a:prstGeom>
          </p:spPr>
        </p:pic>
        <p:pic>
          <p:nvPicPr>
            <p:cNvPr id="110" name="図 109"/>
            <p:cNvPicPr>
              <a:picLocks noChangeAspect="1"/>
            </p:cNvPicPr>
            <p:nvPr/>
          </p:nvPicPr>
          <p:blipFill rotWithShape="1">
            <a:blip r:embed="rId6"/>
            <a:srcRect/>
            <a:stretch/>
          </p:blipFill>
          <p:spPr>
            <a:xfrm>
              <a:off x="3833922" y="1895733"/>
              <a:ext cx="363600" cy="238305"/>
            </a:xfrm>
            <a:prstGeom prst="rect">
              <a:avLst/>
            </a:prstGeom>
          </p:spPr>
        </p:pic>
      </p:grpSp>
      <p:sp>
        <p:nvSpPr>
          <p:cNvPr id="45" name="テキスト ボックス 44"/>
          <p:cNvSpPr txBox="1"/>
          <p:nvPr/>
        </p:nvSpPr>
        <p:spPr>
          <a:xfrm>
            <a:off x="4152823" y="2119575"/>
            <a:ext cx="1871745" cy="307777"/>
          </a:xfrm>
          <a:prstGeom prst="rect">
            <a:avLst/>
          </a:prstGeom>
          <a:noFill/>
        </p:spPr>
        <p:txBody>
          <a:bodyPr wrap="square" rtlCol="0">
            <a:spAutoFit/>
          </a:bodyPr>
          <a:lstStyle/>
          <a:p>
            <a:r>
              <a:rPr kumimoji="1" lang="en-US" altLang="ja-JP" sz="1400" dirty="0" smtClean="0">
                <a:latin typeface="AR P丸ゴシック体M" panose="020B0600010101010101" pitchFamily="50" charset="-128"/>
                <a:ea typeface="AR P丸ゴシック体M" panose="020B0600010101010101" pitchFamily="50" charset="-128"/>
              </a:rPr>
              <a:t>(0573)20-3232</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127" name="テキスト ボックス 126"/>
          <p:cNvSpPr txBox="1"/>
          <p:nvPr/>
        </p:nvSpPr>
        <p:spPr>
          <a:xfrm>
            <a:off x="4152822" y="2443426"/>
            <a:ext cx="1871745" cy="307777"/>
          </a:xfrm>
          <a:prstGeom prst="rect">
            <a:avLst/>
          </a:prstGeom>
          <a:noFill/>
        </p:spPr>
        <p:txBody>
          <a:bodyPr wrap="square" rtlCol="0">
            <a:spAutoFit/>
          </a:bodyPr>
          <a:lstStyle/>
          <a:p>
            <a:r>
              <a:rPr kumimoji="1" lang="en-US" altLang="ja-JP" sz="1400" dirty="0" smtClean="0">
                <a:latin typeface="AR P丸ゴシック体M" panose="020B0600010101010101" pitchFamily="50" charset="-128"/>
                <a:ea typeface="AR P丸ゴシック体M" panose="020B0600010101010101" pitchFamily="50" charset="-128"/>
              </a:rPr>
              <a:t>(0573)20-3233</a:t>
            </a:r>
            <a:endParaRPr kumimoji="1" lang="ja-JP" altLang="en-US" sz="1400" dirty="0">
              <a:latin typeface="AR P丸ゴシック体M" panose="020B0600010101010101" pitchFamily="50" charset="-128"/>
              <a:ea typeface="AR P丸ゴシック体M" panose="020B0600010101010101" pitchFamily="50" charset="-128"/>
            </a:endParaRPr>
          </a:p>
        </p:txBody>
      </p:sp>
      <p:grpSp>
        <p:nvGrpSpPr>
          <p:cNvPr id="44" name="グループ化 43"/>
          <p:cNvGrpSpPr/>
          <p:nvPr/>
        </p:nvGrpSpPr>
        <p:grpSpPr>
          <a:xfrm>
            <a:off x="211352" y="4457835"/>
            <a:ext cx="3372449" cy="1424427"/>
            <a:chOff x="227763" y="4327330"/>
            <a:chExt cx="3372449" cy="1424427"/>
          </a:xfrm>
        </p:grpSpPr>
        <p:sp>
          <p:nvSpPr>
            <p:cNvPr id="86" name="テキスト ボックス 85"/>
            <p:cNvSpPr txBox="1"/>
            <p:nvPr/>
          </p:nvSpPr>
          <p:spPr>
            <a:xfrm>
              <a:off x="251902" y="4334636"/>
              <a:ext cx="2316423" cy="246221"/>
            </a:xfrm>
            <a:prstGeom prst="rect">
              <a:avLst/>
            </a:prstGeom>
            <a:noFill/>
          </p:spPr>
          <p:txBody>
            <a:bodyPr wrap="square" rtlCol="0">
              <a:spAutoFit/>
            </a:bodyPr>
            <a:lstStyle/>
            <a:p>
              <a:r>
                <a:rPr lang="ja-JP" altLang="en-US" sz="1000" dirty="0" smtClean="0">
                  <a:latin typeface="AR P丸ゴシック体M" panose="020B0600010101010101" pitchFamily="50" charset="-128"/>
                  <a:ea typeface="AR P丸ゴシック体M" panose="020B0600010101010101" pitchFamily="50" charset="-128"/>
                </a:rPr>
                <a:t>サービス提供体制加算</a:t>
              </a:r>
              <a:r>
                <a:rPr lang="en-US" altLang="ja-JP" sz="1000" dirty="0" smtClean="0">
                  <a:latin typeface="AR P丸ゴシック体M" panose="020B0600010101010101" pitchFamily="50" charset="-128"/>
                  <a:ea typeface="AR P丸ゴシック体M" panose="020B0600010101010101" pitchFamily="50" charset="-128"/>
                </a:rPr>
                <a:t>Ⅰ</a:t>
              </a:r>
              <a:r>
                <a:rPr kumimoji="1" lang="ja-JP" altLang="en-US" sz="1000" dirty="0" smtClean="0">
                  <a:latin typeface="AR P丸ゴシック体M" panose="020B0600010101010101" pitchFamily="50" charset="-128"/>
                  <a:ea typeface="AR P丸ゴシック体M" panose="020B0600010101010101" pitchFamily="50" charset="-128"/>
                </a:rPr>
                <a:t>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87" name="テキスト ボックス 86"/>
            <p:cNvSpPr txBox="1"/>
            <p:nvPr/>
          </p:nvSpPr>
          <p:spPr>
            <a:xfrm>
              <a:off x="250619" y="4570295"/>
              <a:ext cx="2024085" cy="400110"/>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中山間地域等提供加算</a:t>
              </a:r>
              <a:endParaRPr kumimoji="1" lang="en-US" altLang="ja-JP" sz="1000" dirty="0" smtClean="0">
                <a:latin typeface="AR P丸ゴシック体M" panose="020B0600010101010101" pitchFamily="50" charset="-128"/>
                <a:ea typeface="AR P丸ゴシック体M" panose="020B0600010101010101" pitchFamily="50" charset="-128"/>
              </a:endParaRPr>
            </a:p>
            <a:p>
              <a:r>
                <a:rPr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当事業所から３</a:t>
              </a:r>
              <a:r>
                <a:rPr lang="en-US" altLang="ja-JP" sz="1000" dirty="0" smtClean="0">
                  <a:latin typeface="AR P丸ゴシック体M" panose="020B0600010101010101" pitchFamily="50" charset="-128"/>
                  <a:ea typeface="AR P丸ゴシック体M" panose="020B0600010101010101" pitchFamily="50" charset="-128"/>
                </a:rPr>
                <a:t>km</a:t>
              </a:r>
              <a:r>
                <a:rPr lang="ja-JP" altLang="en-US" sz="1000" dirty="0" smtClean="0">
                  <a:latin typeface="AR P丸ゴシック体M" panose="020B0600010101010101" pitchFamily="50" charset="-128"/>
                  <a:ea typeface="AR P丸ゴシック体M" panose="020B0600010101010101" pitchFamily="50" charset="-128"/>
                </a:rPr>
                <a:t>以上</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88" name="テキスト ボックス 87"/>
            <p:cNvSpPr txBox="1"/>
            <p:nvPr/>
          </p:nvSpPr>
          <p:spPr>
            <a:xfrm>
              <a:off x="2555427" y="4327330"/>
              <a:ext cx="1044785"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１２円</a:t>
              </a:r>
              <a:r>
                <a:rPr kumimoji="1"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回　</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89" name="テキスト ボックス 88"/>
            <p:cNvSpPr txBox="1"/>
            <p:nvPr/>
          </p:nvSpPr>
          <p:spPr>
            <a:xfrm>
              <a:off x="2848276" y="4591879"/>
              <a:ext cx="471104"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５</a:t>
              </a:r>
              <a:r>
                <a:rPr kumimoji="1" lang="en-US" altLang="ja-JP" sz="1000" dirty="0" smtClean="0">
                  <a:latin typeface="AR P丸ゴシック体M" panose="020B0600010101010101" pitchFamily="50" charset="-128"/>
                  <a:ea typeface="AR P丸ゴシック体M" panose="020B0600010101010101" pitchFamily="50" charset="-128"/>
                </a:rPr>
                <a:t>%</a:t>
              </a:r>
              <a:endParaRPr kumimoji="1" lang="ja-JP" altLang="en-US" sz="1000" dirty="0">
                <a:latin typeface="AR P丸ゴシック体M" panose="020B0600010101010101" pitchFamily="50" charset="-128"/>
                <a:ea typeface="AR P丸ゴシック体M" panose="020B0600010101010101" pitchFamily="50" charset="-128"/>
              </a:endParaRPr>
            </a:p>
          </p:txBody>
        </p:sp>
        <p:cxnSp>
          <p:nvCxnSpPr>
            <p:cNvPr id="90" name="直線コネクタ 89"/>
            <p:cNvCxnSpPr/>
            <p:nvPr/>
          </p:nvCxnSpPr>
          <p:spPr>
            <a:xfrm>
              <a:off x="289362" y="4567209"/>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291147" y="4965790"/>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37" name="グループ化 36"/>
            <p:cNvGrpSpPr/>
            <p:nvPr/>
          </p:nvGrpSpPr>
          <p:grpSpPr>
            <a:xfrm>
              <a:off x="227763" y="4962816"/>
              <a:ext cx="3266267" cy="788941"/>
              <a:chOff x="227763" y="4580681"/>
              <a:chExt cx="3266267" cy="788941"/>
            </a:xfrm>
          </p:grpSpPr>
          <p:sp>
            <p:nvSpPr>
              <p:cNvPr id="92" name="テキスト ボックス 91"/>
              <p:cNvSpPr txBox="1"/>
              <p:nvPr/>
            </p:nvSpPr>
            <p:spPr>
              <a:xfrm>
                <a:off x="246161" y="4866107"/>
                <a:ext cx="2316423" cy="246221"/>
              </a:xfrm>
              <a:prstGeom prst="rect">
                <a:avLst/>
              </a:prstGeom>
              <a:noFill/>
            </p:spPr>
            <p:txBody>
              <a:bodyPr wrap="square" rtlCol="0">
                <a:spAutoFit/>
              </a:bodyPr>
              <a:lstStyle/>
              <a:p>
                <a:r>
                  <a:rPr lang="ja-JP" altLang="en-US" sz="1000" dirty="0">
                    <a:latin typeface="AR P丸ゴシック体M" panose="020B0600010101010101" pitchFamily="50" charset="-128"/>
                    <a:ea typeface="AR P丸ゴシック体M" panose="020B0600010101010101" pitchFamily="50" charset="-128"/>
                  </a:rPr>
                  <a:t>短期</a:t>
                </a:r>
                <a:r>
                  <a:rPr lang="ja-JP" altLang="en-US" sz="1000" dirty="0" smtClean="0">
                    <a:latin typeface="AR P丸ゴシック体M" panose="020B0600010101010101" pitchFamily="50" charset="-128"/>
                    <a:ea typeface="AR P丸ゴシック体M" panose="020B0600010101010101" pitchFamily="50" charset="-128"/>
                  </a:rPr>
                  <a:t>集中リハ実施加算</a:t>
                </a:r>
                <a:r>
                  <a:rPr kumimoji="1" lang="ja-JP" altLang="en-US" sz="1000" dirty="0" smtClean="0">
                    <a:latin typeface="AR P丸ゴシック体M" panose="020B0600010101010101" pitchFamily="50" charset="-128"/>
                    <a:ea typeface="AR P丸ゴシック体M" panose="020B0600010101010101" pitchFamily="50" charset="-128"/>
                  </a:rPr>
                  <a:t>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93" name="テキスト ボックス 92"/>
              <p:cNvSpPr txBox="1"/>
              <p:nvPr/>
            </p:nvSpPr>
            <p:spPr>
              <a:xfrm>
                <a:off x="227763" y="4610376"/>
                <a:ext cx="2450385" cy="246221"/>
              </a:xfrm>
              <a:prstGeom prst="rect">
                <a:avLst/>
              </a:prstGeom>
              <a:noFill/>
            </p:spPr>
            <p:txBody>
              <a:bodyPr wrap="square" rtlCol="0">
                <a:spAutoFit/>
              </a:bodyPr>
              <a:lstStyle/>
              <a:p>
                <a:r>
                  <a:rPr lang="ja-JP" altLang="en-US" sz="1000" dirty="0" smtClean="0">
                    <a:latin typeface="AR P丸ゴシック体M" panose="020B0600010101010101" pitchFamily="50" charset="-128"/>
                    <a:ea typeface="AR P丸ゴシック体M" panose="020B0600010101010101" pitchFamily="50" charset="-128"/>
                  </a:rPr>
                  <a:t>リハビリマネジメント</a:t>
                </a:r>
                <a:r>
                  <a:rPr lang="ja-JP" altLang="en-US" sz="1000" dirty="0" smtClean="0">
                    <a:latin typeface="AR P丸ゴシック体M" panose="020B0600010101010101" pitchFamily="50" charset="-128"/>
                    <a:ea typeface="AR P丸ゴシック体M" panose="020B0600010101010101" pitchFamily="50" charset="-128"/>
                  </a:rPr>
                  <a:t>加算（Ｂ）イ</a:t>
                </a:r>
                <a:r>
                  <a:rPr kumimoji="1" lang="ja-JP" altLang="en-US" sz="1000" dirty="0" smtClean="0">
                    <a:latin typeface="AR P丸ゴシック体M" panose="020B0600010101010101" pitchFamily="50" charset="-128"/>
                    <a:ea typeface="AR P丸ゴシック体M" panose="020B0600010101010101" pitchFamily="50" charset="-128"/>
                  </a:rPr>
                  <a:t>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94" name="テキスト ボックス 93"/>
              <p:cNvSpPr txBox="1"/>
              <p:nvPr/>
            </p:nvSpPr>
            <p:spPr>
              <a:xfrm>
                <a:off x="2421198" y="4580681"/>
                <a:ext cx="1044785"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45</a:t>
                </a:r>
                <a:r>
                  <a:rPr kumimoji="1" lang="ja-JP" altLang="en-US" sz="1000" dirty="0" smtClean="0">
                    <a:latin typeface="AR P丸ゴシック体M" panose="020B0600010101010101" pitchFamily="50" charset="-128"/>
                    <a:ea typeface="AR P丸ゴシック体M" panose="020B0600010101010101" pitchFamily="50" charset="-128"/>
                  </a:rPr>
                  <a:t>０円</a:t>
                </a:r>
                <a:r>
                  <a:rPr kumimoji="1"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月　</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95" name="テキスト ボックス 94"/>
              <p:cNvSpPr txBox="1"/>
              <p:nvPr/>
            </p:nvSpPr>
            <p:spPr>
              <a:xfrm>
                <a:off x="2449245" y="4898658"/>
                <a:ext cx="1044785"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２００円</a:t>
                </a:r>
                <a:r>
                  <a:rPr kumimoji="1"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a:latin typeface="AR P丸ゴシック体M" panose="020B0600010101010101" pitchFamily="50" charset="-128"/>
                    <a:ea typeface="AR P丸ゴシック体M" panose="020B0600010101010101" pitchFamily="50" charset="-128"/>
                  </a:rPr>
                  <a:t>日</a:t>
                </a:r>
                <a:r>
                  <a:rPr lang="ja-JP" altLang="en-US" sz="1000" dirty="0" smtClean="0">
                    <a:latin typeface="AR P丸ゴシック体M" panose="020B0600010101010101" pitchFamily="50" charset="-128"/>
                    <a:ea typeface="AR P丸ゴシック体M" panose="020B0600010101010101" pitchFamily="50" charset="-128"/>
                  </a:rPr>
                  <a:t>　</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cxnSp>
            <p:nvCxnSpPr>
              <p:cNvPr id="96" name="直線コネクタ 95"/>
              <p:cNvCxnSpPr/>
              <p:nvPr/>
            </p:nvCxnSpPr>
            <p:spPr>
              <a:xfrm>
                <a:off x="259012" y="4888001"/>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259012" y="5366546"/>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grpSp>
      <p:sp>
        <p:nvSpPr>
          <p:cNvPr id="85" name="テキスト ボックス 84"/>
          <p:cNvSpPr txBox="1"/>
          <p:nvPr/>
        </p:nvSpPr>
        <p:spPr>
          <a:xfrm>
            <a:off x="210285" y="5606346"/>
            <a:ext cx="3693334" cy="246221"/>
          </a:xfrm>
          <a:prstGeom prst="rect">
            <a:avLst/>
          </a:prstGeom>
          <a:noFill/>
        </p:spPr>
        <p:txBody>
          <a:bodyPr wrap="square" rtlCol="0">
            <a:spAutoFit/>
          </a:bodyPr>
          <a:lstStyle/>
          <a:p>
            <a:r>
              <a:rPr kumimoji="1" lang="ja-JP" altLang="en-US" sz="1000" dirty="0" smtClean="0">
                <a:ea typeface="AR P丸ゴシック体M" panose="020B0600010101010101"/>
              </a:rPr>
              <a:t>（退院、認定日から</a:t>
            </a:r>
            <a:r>
              <a:rPr lang="ja-JP" altLang="en-US" sz="1000" dirty="0">
                <a:ea typeface="AR P丸ゴシック体M" panose="020B0600010101010101"/>
              </a:rPr>
              <a:t>３</a:t>
            </a:r>
            <a:r>
              <a:rPr kumimoji="1" lang="ja-JP" altLang="en-US" sz="1000" dirty="0" smtClean="0">
                <a:ea typeface="AR P丸ゴシック体M" panose="020B0600010101010101"/>
              </a:rPr>
              <a:t>ヶ月、週２回以上ご利用の場合）</a:t>
            </a:r>
            <a:endParaRPr kumimoji="1" lang="ja-JP" altLang="en-US" sz="1000" dirty="0">
              <a:ea typeface="AR P丸ゴシック体M" panose="020B0600010101010101"/>
            </a:endParaRPr>
          </a:p>
        </p:txBody>
      </p:sp>
      <p:grpSp>
        <p:nvGrpSpPr>
          <p:cNvPr id="24" name="グループ化 23"/>
          <p:cNvGrpSpPr/>
          <p:nvPr/>
        </p:nvGrpSpPr>
        <p:grpSpPr>
          <a:xfrm>
            <a:off x="226940" y="1951531"/>
            <a:ext cx="3330878" cy="1261188"/>
            <a:chOff x="226940" y="1648316"/>
            <a:chExt cx="3330878" cy="1261188"/>
          </a:xfrm>
        </p:grpSpPr>
        <p:sp>
          <p:nvSpPr>
            <p:cNvPr id="31" name="テキスト ボックス 30"/>
            <p:cNvSpPr txBox="1"/>
            <p:nvPr/>
          </p:nvSpPr>
          <p:spPr>
            <a:xfrm>
              <a:off x="234208" y="1651582"/>
              <a:ext cx="2316423" cy="246221"/>
            </a:xfrm>
            <a:prstGeom prst="rect">
              <a:avLst/>
            </a:prstGeom>
            <a:noFill/>
          </p:spPr>
          <p:txBody>
            <a:bodyPr wrap="square" rtlCol="0">
              <a:spAutoFit/>
            </a:bodyPr>
            <a:lstStyle/>
            <a:p>
              <a:r>
                <a:rPr lang="ja-JP" altLang="en-US" sz="1000" dirty="0" smtClean="0">
                  <a:latin typeface="AR P丸ゴシック体M" panose="020B0600010101010101" pitchFamily="50" charset="-128"/>
                  <a:ea typeface="AR P丸ゴシック体M" panose="020B0600010101010101" pitchFamily="50" charset="-128"/>
                </a:rPr>
                <a:t>サービス提供体制加算</a:t>
              </a:r>
              <a:r>
                <a:rPr lang="en-US" altLang="ja-JP" sz="1000" dirty="0" smtClean="0">
                  <a:latin typeface="AR P丸ゴシック体M" panose="020B0600010101010101" pitchFamily="50" charset="-128"/>
                  <a:ea typeface="AR P丸ゴシック体M" panose="020B0600010101010101" pitchFamily="50" charset="-128"/>
                </a:rPr>
                <a:t>Ⅰ</a:t>
              </a:r>
              <a:r>
                <a:rPr kumimoji="1" lang="ja-JP" altLang="en-US" sz="1000" dirty="0" smtClean="0">
                  <a:latin typeface="AR P丸ゴシック体M" panose="020B0600010101010101" pitchFamily="50" charset="-128"/>
                  <a:ea typeface="AR P丸ゴシック体M" panose="020B0600010101010101" pitchFamily="50" charset="-128"/>
                </a:rPr>
                <a:t>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35" name="テキスト ボックス 34"/>
            <p:cNvSpPr txBox="1"/>
            <p:nvPr/>
          </p:nvSpPr>
          <p:spPr>
            <a:xfrm>
              <a:off x="226940" y="2064161"/>
              <a:ext cx="2024085" cy="400110"/>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中山間地域等提供加算</a:t>
              </a:r>
              <a:endParaRPr kumimoji="1" lang="en-US" altLang="ja-JP" sz="1000" dirty="0" smtClean="0">
                <a:latin typeface="AR P丸ゴシック体M" panose="020B0600010101010101" pitchFamily="50" charset="-128"/>
                <a:ea typeface="AR P丸ゴシック体M" panose="020B0600010101010101" pitchFamily="50" charset="-128"/>
              </a:endParaRPr>
            </a:p>
            <a:p>
              <a:r>
                <a:rPr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当事業所から</a:t>
              </a:r>
              <a:r>
                <a:rPr lang="ja-JP" altLang="en-US" sz="1000" dirty="0">
                  <a:latin typeface="AR P丸ゴシック体M" panose="020B0600010101010101" pitchFamily="50" charset="-128"/>
                  <a:ea typeface="AR P丸ゴシック体M" panose="020B0600010101010101" pitchFamily="50" charset="-128"/>
                </a:rPr>
                <a:t>３</a:t>
              </a:r>
              <a:r>
                <a:rPr lang="en-US" altLang="ja-JP" sz="1000" dirty="0" smtClean="0">
                  <a:latin typeface="AR P丸ゴシック体M" panose="020B0600010101010101" pitchFamily="50" charset="-128"/>
                  <a:ea typeface="AR P丸ゴシック体M" panose="020B0600010101010101" pitchFamily="50" charset="-128"/>
                </a:rPr>
                <a:t>km</a:t>
              </a:r>
              <a:r>
                <a:rPr lang="ja-JP" altLang="en-US" sz="1000" dirty="0" smtClean="0">
                  <a:latin typeface="AR P丸ゴシック体M" panose="020B0600010101010101" pitchFamily="50" charset="-128"/>
                  <a:ea typeface="AR P丸ゴシック体M" panose="020B0600010101010101" pitchFamily="50" charset="-128"/>
                </a:rPr>
                <a:t>以上</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38" name="テキスト ボックス 37"/>
            <p:cNvSpPr txBox="1"/>
            <p:nvPr/>
          </p:nvSpPr>
          <p:spPr>
            <a:xfrm>
              <a:off x="2513033" y="1648316"/>
              <a:ext cx="1044785"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１２円</a:t>
              </a:r>
              <a:r>
                <a:rPr kumimoji="1"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smtClean="0">
                  <a:latin typeface="AR P丸ゴシック体M" panose="020B0600010101010101" pitchFamily="50" charset="-128"/>
                  <a:ea typeface="AR P丸ゴシック体M" panose="020B0600010101010101" pitchFamily="50" charset="-128"/>
                </a:rPr>
                <a:t>回　</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40" name="テキスト ボックス 39"/>
            <p:cNvSpPr txBox="1"/>
            <p:nvPr/>
          </p:nvSpPr>
          <p:spPr>
            <a:xfrm>
              <a:off x="2741214" y="2251061"/>
              <a:ext cx="471104" cy="246221"/>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5%</a:t>
              </a:r>
              <a:endParaRPr kumimoji="1" lang="ja-JP" altLang="en-US" sz="1000" dirty="0">
                <a:latin typeface="AR P丸ゴシック体M" panose="020B0600010101010101" pitchFamily="50" charset="-128"/>
                <a:ea typeface="AR P丸ゴシック体M" panose="020B0600010101010101" pitchFamily="50" charset="-128"/>
              </a:endParaRPr>
            </a:p>
          </p:txBody>
        </p:sp>
        <p:cxnSp>
          <p:nvCxnSpPr>
            <p:cNvPr id="42" name="直線コネクタ 41"/>
            <p:cNvCxnSpPr/>
            <p:nvPr/>
          </p:nvCxnSpPr>
          <p:spPr>
            <a:xfrm>
              <a:off x="257384" y="1977308"/>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241216" y="2471350"/>
              <a:ext cx="2316423" cy="246221"/>
            </a:xfrm>
            <a:prstGeom prst="rect">
              <a:avLst/>
            </a:prstGeom>
            <a:noFill/>
          </p:spPr>
          <p:txBody>
            <a:bodyPr wrap="square" rtlCol="0">
              <a:spAutoFit/>
            </a:bodyPr>
            <a:lstStyle/>
            <a:p>
              <a:r>
                <a:rPr lang="ja-JP" altLang="en-US" sz="1000" dirty="0">
                  <a:latin typeface="AR P丸ゴシック体M" panose="020B0600010101010101" pitchFamily="50" charset="-128"/>
                  <a:ea typeface="AR P丸ゴシック体M" panose="020B0600010101010101" pitchFamily="50" charset="-128"/>
                </a:rPr>
                <a:t>短期</a:t>
              </a:r>
              <a:r>
                <a:rPr lang="ja-JP" altLang="en-US" sz="1000" dirty="0" smtClean="0">
                  <a:latin typeface="AR P丸ゴシック体M" panose="020B0600010101010101" pitchFamily="50" charset="-128"/>
                  <a:ea typeface="AR P丸ゴシック体M" panose="020B0600010101010101" pitchFamily="50" charset="-128"/>
                </a:rPr>
                <a:t>集中リハ実施加算</a:t>
              </a:r>
              <a:r>
                <a:rPr kumimoji="1" lang="ja-JP" altLang="en-US" sz="1000" dirty="0" smtClean="0">
                  <a:latin typeface="AR P丸ゴシック体M" panose="020B0600010101010101" pitchFamily="50" charset="-128"/>
                  <a:ea typeface="AR P丸ゴシック体M" panose="020B0600010101010101" pitchFamily="50" charset="-128"/>
                </a:rPr>
                <a:t>　</a:t>
              </a:r>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　　　　　</a:t>
              </a:r>
              <a:endParaRPr kumimoji="1" lang="ja-JP" altLang="en-US" sz="1000" dirty="0">
                <a:latin typeface="AR P丸ゴシック体M" panose="020B0600010101010101" pitchFamily="50" charset="-128"/>
                <a:ea typeface="AR P丸ゴシック体M" panose="020B0600010101010101" pitchFamily="50" charset="-128"/>
              </a:endParaRPr>
            </a:p>
          </p:txBody>
        </p:sp>
        <p:sp>
          <p:nvSpPr>
            <p:cNvPr id="80" name="テキスト ボックス 79"/>
            <p:cNvSpPr txBox="1"/>
            <p:nvPr/>
          </p:nvSpPr>
          <p:spPr>
            <a:xfrm>
              <a:off x="2380742" y="2509770"/>
              <a:ext cx="1044785" cy="246221"/>
            </a:xfrm>
            <a:prstGeom prst="rect">
              <a:avLst/>
            </a:prstGeom>
            <a:noFill/>
          </p:spPr>
          <p:txBody>
            <a:bodyPr wrap="square" rtlCol="0">
              <a:spAutoFit/>
            </a:bodyPr>
            <a:lstStyle/>
            <a:p>
              <a:r>
                <a:rPr kumimoji="1" lang="ja-JP" altLang="en-US" sz="1000" dirty="0" smtClean="0">
                  <a:latin typeface="AR P丸ゴシック体M" panose="020B0600010101010101" pitchFamily="50" charset="-128"/>
                  <a:ea typeface="AR P丸ゴシック体M" panose="020B0600010101010101" pitchFamily="50" charset="-128"/>
                </a:rPr>
                <a:t>２００円</a:t>
              </a:r>
              <a:r>
                <a:rPr kumimoji="1" lang="en-US" altLang="ja-JP" sz="1000" dirty="0" smtClean="0">
                  <a:latin typeface="AR P丸ゴシック体M" panose="020B0600010101010101" pitchFamily="50" charset="-128"/>
                  <a:ea typeface="AR P丸ゴシック体M" panose="020B0600010101010101" pitchFamily="50" charset="-128"/>
                </a:rPr>
                <a:t>/</a:t>
              </a:r>
              <a:r>
                <a:rPr lang="ja-JP" altLang="en-US" sz="1000" dirty="0">
                  <a:latin typeface="AR P丸ゴシック体M" panose="020B0600010101010101" pitchFamily="50" charset="-128"/>
                  <a:ea typeface="AR P丸ゴシック体M" panose="020B0600010101010101" pitchFamily="50" charset="-128"/>
                </a:rPr>
                <a:t>日</a:t>
              </a:r>
              <a:r>
                <a:rPr lang="ja-JP" altLang="en-US" sz="1000" dirty="0" smtClean="0">
                  <a:latin typeface="AR P丸ゴシック体M" panose="020B0600010101010101" pitchFamily="50" charset="-128"/>
                  <a:ea typeface="AR P丸ゴシック体M" panose="020B0600010101010101" pitchFamily="50" charset="-128"/>
                </a:rPr>
                <a:t>　</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cxnSp>
          <p:nvCxnSpPr>
            <p:cNvPr id="83" name="直線コネクタ 82"/>
            <p:cNvCxnSpPr/>
            <p:nvPr/>
          </p:nvCxnSpPr>
          <p:spPr>
            <a:xfrm>
              <a:off x="292087" y="2493680"/>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299906" y="2906428"/>
              <a:ext cx="2880000" cy="307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sp>
        <p:nvSpPr>
          <p:cNvPr id="101" name="テキスト ボックス 100"/>
          <p:cNvSpPr txBox="1"/>
          <p:nvPr/>
        </p:nvSpPr>
        <p:spPr>
          <a:xfrm>
            <a:off x="226940" y="3002126"/>
            <a:ext cx="3693334" cy="246221"/>
          </a:xfrm>
          <a:prstGeom prst="rect">
            <a:avLst/>
          </a:prstGeom>
          <a:noFill/>
        </p:spPr>
        <p:txBody>
          <a:bodyPr wrap="square" rtlCol="0">
            <a:spAutoFit/>
          </a:bodyPr>
          <a:lstStyle/>
          <a:p>
            <a:r>
              <a:rPr kumimoji="1" lang="ja-JP" altLang="en-US" sz="1000" dirty="0" smtClean="0">
                <a:ea typeface="AR P丸ゴシック体M" panose="020B0600010101010101"/>
              </a:rPr>
              <a:t>（退院、認定日から３ヶ月、週２回以上ご利用の場合）</a:t>
            </a:r>
            <a:endParaRPr kumimoji="1" lang="ja-JP" altLang="en-US" sz="1000" dirty="0">
              <a:ea typeface="AR P丸ゴシック体M" panose="020B0600010101010101"/>
            </a:endParaRPr>
          </a:p>
        </p:txBody>
      </p:sp>
      <p:sp>
        <p:nvSpPr>
          <p:cNvPr id="82" name="テキスト ボックス 81"/>
          <p:cNvSpPr txBox="1"/>
          <p:nvPr/>
        </p:nvSpPr>
        <p:spPr>
          <a:xfrm>
            <a:off x="165387" y="163012"/>
            <a:ext cx="3167006" cy="615553"/>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ご利用料金　（</a:t>
            </a:r>
            <a:r>
              <a:rPr kumimoji="1" lang="en-US" altLang="ja-JP" sz="1400" b="1" dirty="0" smtClean="0">
                <a:latin typeface="AR P丸ゴシック体M" panose="020B0600010101010101" pitchFamily="50" charset="-128"/>
                <a:ea typeface="AR P丸ゴシック体M" panose="020B0600010101010101" pitchFamily="50" charset="-128"/>
              </a:rPr>
              <a:t>R3.4</a:t>
            </a:r>
            <a:r>
              <a:rPr kumimoji="1" lang="ja-JP" altLang="en-US" sz="1400" b="1" dirty="0" smtClean="0">
                <a:latin typeface="AR P丸ゴシック体M" panose="020B0600010101010101" pitchFamily="50" charset="-128"/>
                <a:ea typeface="AR P丸ゴシック体M" panose="020B0600010101010101" pitchFamily="50" charset="-128"/>
              </a:rPr>
              <a:t>現在</a:t>
            </a:r>
            <a:r>
              <a:rPr kumimoji="1" lang="ja-JP" altLang="en-US" sz="1400" b="1" dirty="0" smtClean="0">
                <a:latin typeface="AR P丸ゴシック体M" panose="020B0600010101010101" pitchFamily="50" charset="-128"/>
                <a:ea typeface="AR P丸ゴシック体M" panose="020B0600010101010101" pitchFamily="50" charset="-128"/>
              </a:rPr>
              <a:t>）</a:t>
            </a:r>
            <a:endParaRPr kumimoji="1" lang="en-US" altLang="ja-JP" sz="1400" b="1" dirty="0" smtClean="0">
              <a:latin typeface="AR P丸ゴシック体M" panose="020B0600010101010101" pitchFamily="50" charset="-128"/>
              <a:ea typeface="AR P丸ゴシック体M" panose="020B0600010101010101" pitchFamily="50" charset="-128"/>
            </a:endParaRPr>
          </a:p>
          <a:p>
            <a:r>
              <a:rPr kumimoji="1" lang="en-US" altLang="ja-JP" sz="1000" b="1" dirty="0" smtClean="0">
                <a:latin typeface="AR P丸ゴシック体M" panose="020B0600010101010101" pitchFamily="50" charset="-128"/>
                <a:ea typeface="AR P丸ゴシック体M" panose="020B0600010101010101" pitchFamily="50" charset="-128"/>
              </a:rPr>
              <a:t>※1</a:t>
            </a:r>
            <a:r>
              <a:rPr kumimoji="1" lang="ja-JP" altLang="en-US" sz="1000" b="1" dirty="0" smtClean="0">
                <a:latin typeface="AR P丸ゴシック体M" panose="020B0600010101010101" pitchFamily="50" charset="-128"/>
                <a:ea typeface="AR P丸ゴシック体M" panose="020B0600010101010101" pitchFamily="50" charset="-128"/>
              </a:rPr>
              <a:t>割負担の場合で記載してあります。　　　　　　　　　　　　　負担割合により異なります。</a:t>
            </a:r>
            <a:endParaRPr kumimoji="1" lang="ja-JP" altLang="en-US" sz="1000" b="1" dirty="0">
              <a:latin typeface="AR P丸ゴシック体M" panose="020B0600010101010101" pitchFamily="50" charset="-128"/>
              <a:ea typeface="AR P丸ゴシック体M" panose="020B0600010101010101" pitchFamily="50" charset="-128"/>
            </a:endParaRPr>
          </a:p>
        </p:txBody>
      </p:sp>
      <p:grpSp>
        <p:nvGrpSpPr>
          <p:cNvPr id="102" name="グループ化 101"/>
          <p:cNvGrpSpPr/>
          <p:nvPr/>
        </p:nvGrpSpPr>
        <p:grpSpPr>
          <a:xfrm>
            <a:off x="3654188" y="3387333"/>
            <a:ext cx="3330182" cy="1189382"/>
            <a:chOff x="3656471" y="2586929"/>
            <a:chExt cx="3330182" cy="1189382"/>
          </a:xfrm>
        </p:grpSpPr>
        <p:sp>
          <p:nvSpPr>
            <p:cNvPr id="103" name="テキスト ボックス 102"/>
            <p:cNvSpPr txBox="1"/>
            <p:nvPr/>
          </p:nvSpPr>
          <p:spPr>
            <a:xfrm>
              <a:off x="3656471" y="2586929"/>
              <a:ext cx="3324182"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ホームページ</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04" name="テキスト ボックス 103"/>
            <p:cNvSpPr txBox="1"/>
            <p:nvPr/>
          </p:nvSpPr>
          <p:spPr>
            <a:xfrm>
              <a:off x="3805309" y="3406979"/>
              <a:ext cx="3181344" cy="369332"/>
            </a:xfrm>
            <a:prstGeom prst="rect">
              <a:avLst/>
            </a:prstGeom>
            <a:noFill/>
          </p:spPr>
          <p:txBody>
            <a:bodyPr wrap="square" rtlCol="0">
              <a:spAutoFit/>
            </a:bodyPr>
            <a:lstStyle/>
            <a:p>
              <a:r>
                <a:rPr kumimoji="1" lang="en-US" altLang="ja-JP" dirty="0" smtClean="0"/>
                <a:t>http://keiaikai.co.jp</a:t>
              </a:r>
              <a:endParaRPr kumimoji="1" lang="ja-JP" altLang="en-US" dirty="0"/>
            </a:p>
          </p:txBody>
        </p:sp>
        <p:grpSp>
          <p:nvGrpSpPr>
            <p:cNvPr id="105" name="グループ化 104"/>
            <p:cNvGrpSpPr/>
            <p:nvPr/>
          </p:nvGrpSpPr>
          <p:grpSpPr>
            <a:xfrm>
              <a:off x="3820730" y="2967829"/>
              <a:ext cx="3051591" cy="543825"/>
              <a:chOff x="3820730" y="2885941"/>
              <a:chExt cx="3051591" cy="543825"/>
            </a:xfrm>
          </p:grpSpPr>
          <p:pic>
            <p:nvPicPr>
              <p:cNvPr id="106" name="図 10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20730" y="2885941"/>
                <a:ext cx="3051591" cy="543825"/>
              </a:xfrm>
              <a:prstGeom prst="rect">
                <a:avLst/>
              </a:prstGeom>
            </p:spPr>
          </p:pic>
          <p:sp>
            <p:nvSpPr>
              <p:cNvPr id="118" name="テキスト ボックス 117"/>
              <p:cNvSpPr txBox="1"/>
              <p:nvPr/>
            </p:nvSpPr>
            <p:spPr>
              <a:xfrm>
                <a:off x="3841314" y="2908806"/>
                <a:ext cx="2221311"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大井リハビリＨＰ</a:t>
                </a:r>
                <a:endParaRPr kumimoji="1" lang="ja-JP" altLang="en-US" sz="1400" dirty="0">
                  <a:latin typeface="HG丸ｺﾞｼｯｸM-PRO" panose="020F0600000000000000" pitchFamily="50" charset="-128"/>
                  <a:ea typeface="HG丸ｺﾞｼｯｸM-PRO" panose="020F0600000000000000" pitchFamily="50" charset="-128"/>
                </a:endParaRPr>
              </a:p>
            </p:txBody>
          </p:sp>
        </p:grpSp>
      </p:grpSp>
      <p:sp>
        <p:nvSpPr>
          <p:cNvPr id="121" name="テキスト ボックス 120"/>
          <p:cNvSpPr txBox="1"/>
          <p:nvPr/>
        </p:nvSpPr>
        <p:spPr>
          <a:xfrm>
            <a:off x="206880" y="6872904"/>
            <a:ext cx="2894952" cy="461665"/>
          </a:xfrm>
          <a:prstGeom prst="rect">
            <a:avLst/>
          </a:prstGeom>
          <a:noFill/>
        </p:spPr>
        <p:txBody>
          <a:bodyPr wrap="square" rtlCol="0">
            <a:spAutoFit/>
          </a:bodyPr>
          <a:lstStyle/>
          <a:p>
            <a:pPr algn="just"/>
            <a:r>
              <a:rPr lang="en-US" altLang="ja-JP" sz="1200" dirty="0" smtClean="0">
                <a:latin typeface="AR P丸ゴシック体M" panose="020B0600010101010101" pitchFamily="50" charset="-128"/>
                <a:ea typeface="AR P丸ゴシック体M" panose="020B0600010101010101" pitchFamily="50" charset="-128"/>
              </a:rPr>
              <a:t>※</a:t>
            </a:r>
            <a:r>
              <a:rPr lang="ja-JP" altLang="en-US" sz="1200" dirty="0" smtClean="0">
                <a:latin typeface="AR P丸ゴシック体M" panose="020B0600010101010101" pitchFamily="50" charset="-128"/>
                <a:ea typeface="AR P丸ゴシック体M" panose="020B0600010101010101" pitchFamily="50" charset="-128"/>
              </a:rPr>
              <a:t>別途加算料金が必要となる場合が　ございます。</a:t>
            </a:r>
            <a:endParaRPr kumimoji="1" lang="ja-JP" altLang="en-US" sz="1200" dirty="0">
              <a:latin typeface="AR P丸ゴシック体M" panose="020B0600010101010101" pitchFamily="50" charset="-128"/>
              <a:ea typeface="AR P丸ゴシック体M" panose="020B0600010101010101" pitchFamily="50" charset="-128"/>
            </a:endParaRPr>
          </a:p>
        </p:txBody>
      </p:sp>
      <p:sp>
        <p:nvSpPr>
          <p:cNvPr id="2" name="テキスト ボックス 1"/>
          <p:cNvSpPr txBox="1"/>
          <p:nvPr/>
        </p:nvSpPr>
        <p:spPr>
          <a:xfrm>
            <a:off x="3676012" y="2848237"/>
            <a:ext cx="2806783" cy="307777"/>
          </a:xfrm>
          <a:prstGeom prst="rect">
            <a:avLst/>
          </a:prstGeom>
          <a:noFill/>
        </p:spPr>
        <p:txBody>
          <a:bodyPr wrap="square" rtlCol="0">
            <a:spAutoFit/>
          </a:bodyPr>
          <a:lstStyle/>
          <a:p>
            <a:pPr algn="just"/>
            <a:r>
              <a:rPr kumimoji="1" lang="ja-JP" altLang="en-US" sz="1400" dirty="0" smtClean="0">
                <a:latin typeface="AR P丸ゴシック体M" panose="020B0600010101010101" pitchFamily="50" charset="-128"/>
                <a:ea typeface="AR P丸ゴシック体M" panose="020B0600010101010101" pitchFamily="50" charset="-128"/>
              </a:rPr>
              <a:t>事業所番号　２１１１７００９２４</a:t>
            </a:r>
          </a:p>
        </p:txBody>
      </p:sp>
    </p:spTree>
    <p:extLst>
      <p:ext uri="{BB962C8B-B14F-4D97-AF65-F5344CB8AC3E}">
        <p14:creationId xmlns:p14="http://schemas.microsoft.com/office/powerpoint/2010/main" val="1519916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CFF"/>
            </a:gs>
            <a:gs pos="15000">
              <a:schemeClr val="bg1"/>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4" name="正方形/長方形 3"/>
          <p:cNvSpPr/>
          <p:nvPr/>
        </p:nvSpPr>
        <p:spPr>
          <a:xfrm>
            <a:off x="-187" y="3355"/>
            <a:ext cx="3600000" cy="75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237814" y="334109"/>
            <a:ext cx="3142859" cy="307777"/>
            <a:chOff x="155926" y="245144"/>
            <a:chExt cx="3142859" cy="307777"/>
          </a:xfrm>
        </p:grpSpPr>
        <p:sp>
          <p:nvSpPr>
            <p:cNvPr id="8" name="テキスト ボックス 7"/>
            <p:cNvSpPr txBox="1"/>
            <p:nvPr/>
          </p:nvSpPr>
          <p:spPr>
            <a:xfrm>
              <a:off x="312517" y="245144"/>
              <a:ext cx="2986268"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訪問</a:t>
              </a:r>
              <a:r>
                <a:rPr lang="ja-JP" altLang="en-US" sz="1400" b="1" dirty="0" smtClean="0">
                  <a:latin typeface="AR P丸ゴシック体M" panose="020B0600010101010101" pitchFamily="50" charset="-128"/>
                  <a:ea typeface="AR P丸ゴシック体M" panose="020B0600010101010101" pitchFamily="50" charset="-128"/>
                </a:rPr>
                <a:t>リハビリテーションとは？</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9" name="正方形/長方形 8"/>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sp>
        <p:nvSpPr>
          <p:cNvPr id="13" name="正方形/長方形 12"/>
          <p:cNvSpPr/>
          <p:nvPr/>
        </p:nvSpPr>
        <p:spPr>
          <a:xfrm>
            <a:off x="245927" y="284000"/>
            <a:ext cx="2880000" cy="1754326"/>
          </a:xfrm>
          <a:prstGeom prst="rect">
            <a:avLst/>
          </a:prstGeom>
        </p:spPr>
        <p:txBody>
          <a:bodyPr anchor="ctr"/>
          <a:lstStyle/>
          <a:p>
            <a:pPr lvl="0" algn="just" rtl="0"/>
            <a:r>
              <a:rPr lang="ja-JP" altLang="en-US" sz="1300" dirty="0" smtClean="0">
                <a:latin typeface="AR P丸ゴシック体M" panose="020B0600010101010101" pitchFamily="50" charset="-128"/>
                <a:ea typeface="AR P丸ゴシック体M" panose="020B0600010101010101" pitchFamily="50" charset="-128"/>
              </a:rPr>
              <a:t>理学療法士などのリハビリ専門職が医師の指示に基づいて通院の困難な方の自宅を訪問し、日常生活の自立を助ける為のリハビリテーションを行います。</a:t>
            </a:r>
            <a:endParaRPr lang="ja-JP" sz="1300" dirty="0">
              <a:latin typeface="AR P丸ゴシック体M" panose="020B0600010101010101" pitchFamily="50" charset="-128"/>
              <a:ea typeface="AR P丸ゴシック体M" panose="020B0600010101010101" pitchFamily="50" charset="-128"/>
            </a:endParaRPr>
          </a:p>
        </p:txBody>
      </p:sp>
      <p:grpSp>
        <p:nvGrpSpPr>
          <p:cNvPr id="14" name="グループ化 13"/>
          <p:cNvGrpSpPr/>
          <p:nvPr/>
        </p:nvGrpSpPr>
        <p:grpSpPr>
          <a:xfrm>
            <a:off x="3845927" y="335432"/>
            <a:ext cx="3142859" cy="307777"/>
            <a:chOff x="155926" y="231496"/>
            <a:chExt cx="3142859" cy="307777"/>
          </a:xfrm>
        </p:grpSpPr>
        <p:sp>
          <p:nvSpPr>
            <p:cNvPr id="15" name="テキスト ボックス 14"/>
            <p:cNvSpPr txBox="1"/>
            <p:nvPr/>
          </p:nvSpPr>
          <p:spPr>
            <a:xfrm>
              <a:off x="312517" y="231496"/>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サービス内容の特徴</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6" name="正方形/長方形 15"/>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grpSp>
        <p:nvGrpSpPr>
          <p:cNvPr id="17" name="グループ化 16"/>
          <p:cNvGrpSpPr/>
          <p:nvPr/>
        </p:nvGrpSpPr>
        <p:grpSpPr>
          <a:xfrm>
            <a:off x="7467321" y="335432"/>
            <a:ext cx="3156507" cy="307777"/>
            <a:chOff x="155926" y="245144"/>
            <a:chExt cx="3156507" cy="307777"/>
          </a:xfrm>
        </p:grpSpPr>
        <p:sp>
          <p:nvSpPr>
            <p:cNvPr id="18" name="テキスト ボックス 17"/>
            <p:cNvSpPr txBox="1"/>
            <p:nvPr/>
          </p:nvSpPr>
          <p:spPr>
            <a:xfrm>
              <a:off x="326165" y="245144"/>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サービス開始までの流れ</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19" name="正方形/長方形 18"/>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grpSp>
        <p:nvGrpSpPr>
          <p:cNvPr id="20" name="グループ化 19"/>
          <p:cNvGrpSpPr/>
          <p:nvPr/>
        </p:nvGrpSpPr>
        <p:grpSpPr>
          <a:xfrm>
            <a:off x="255942" y="1864925"/>
            <a:ext cx="3142859" cy="307777"/>
            <a:chOff x="155926" y="245144"/>
            <a:chExt cx="3142859" cy="307777"/>
          </a:xfrm>
        </p:grpSpPr>
        <p:sp>
          <p:nvSpPr>
            <p:cNvPr id="21" name="テキスト ボックス 20"/>
            <p:cNvSpPr txBox="1"/>
            <p:nvPr/>
          </p:nvSpPr>
          <p:spPr>
            <a:xfrm>
              <a:off x="312517" y="245144"/>
              <a:ext cx="2986268"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ご利用</a:t>
              </a:r>
              <a:r>
                <a:rPr lang="ja-JP" altLang="en-US" sz="1400" b="1" dirty="0" smtClean="0">
                  <a:latin typeface="AR P丸ゴシック体M" panose="020B0600010101010101" pitchFamily="50" charset="-128"/>
                  <a:ea typeface="AR P丸ゴシック体M" panose="020B0600010101010101" pitchFamily="50" charset="-128"/>
                </a:rPr>
                <a:t>の対象となる方</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2" name="正方形/長方形 21"/>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grpSp>
        <p:nvGrpSpPr>
          <p:cNvPr id="23" name="グループ化 22"/>
          <p:cNvGrpSpPr/>
          <p:nvPr/>
        </p:nvGrpSpPr>
        <p:grpSpPr>
          <a:xfrm>
            <a:off x="255942" y="3395741"/>
            <a:ext cx="3156507" cy="307777"/>
            <a:chOff x="155926" y="245144"/>
            <a:chExt cx="3156507" cy="307777"/>
          </a:xfrm>
        </p:grpSpPr>
        <p:sp>
          <p:nvSpPr>
            <p:cNvPr id="24" name="テキスト ボックス 23"/>
            <p:cNvSpPr txBox="1"/>
            <p:nvPr/>
          </p:nvSpPr>
          <p:spPr>
            <a:xfrm>
              <a:off x="326165" y="245144"/>
              <a:ext cx="2986268" cy="307777"/>
            </a:xfrm>
            <a:prstGeom prst="rect">
              <a:avLst/>
            </a:prstGeom>
            <a:noFill/>
          </p:spPr>
          <p:txBody>
            <a:bodyPr wrap="square" rtlCol="0">
              <a:spAutoFit/>
            </a:bodyPr>
            <a:lstStyle/>
            <a:p>
              <a:r>
                <a:rPr lang="ja-JP" altLang="en-US" sz="1400" b="1" dirty="0">
                  <a:latin typeface="AR P丸ゴシック体M" panose="020B0600010101010101" pitchFamily="50" charset="-128"/>
                  <a:ea typeface="AR P丸ゴシック体M" panose="020B0600010101010101" pitchFamily="50" charset="-128"/>
                </a:rPr>
                <a:t>訪問</a:t>
              </a:r>
              <a:r>
                <a:rPr lang="ja-JP" altLang="en-US" sz="1400" b="1" dirty="0" smtClean="0">
                  <a:latin typeface="AR P丸ゴシック体M" panose="020B0600010101010101" pitchFamily="50" charset="-128"/>
                  <a:ea typeface="AR P丸ゴシック体M" panose="020B0600010101010101" pitchFamily="50" charset="-128"/>
                </a:rPr>
                <a:t>時間</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5" name="正方形/長方形 24"/>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grpSp>
        <p:nvGrpSpPr>
          <p:cNvPr id="26" name="グループ化 25"/>
          <p:cNvGrpSpPr/>
          <p:nvPr/>
        </p:nvGrpSpPr>
        <p:grpSpPr>
          <a:xfrm>
            <a:off x="261490" y="4618780"/>
            <a:ext cx="3142859" cy="307777"/>
            <a:chOff x="155926" y="231496"/>
            <a:chExt cx="3142859" cy="307777"/>
          </a:xfrm>
        </p:grpSpPr>
        <p:sp>
          <p:nvSpPr>
            <p:cNvPr id="27" name="テキスト ボックス 26"/>
            <p:cNvSpPr txBox="1"/>
            <p:nvPr/>
          </p:nvSpPr>
          <p:spPr>
            <a:xfrm>
              <a:off x="312517" y="231496"/>
              <a:ext cx="2986268"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訪問地域</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28" name="正方形/長方形 27"/>
            <p:cNvSpPr/>
            <p:nvPr/>
          </p:nvSpPr>
          <p:spPr>
            <a:xfrm>
              <a:off x="155926" y="314265"/>
              <a:ext cx="180000" cy="180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60000"/>
                    <a:lumOff val="40000"/>
                  </a:schemeClr>
                </a:solidFill>
              </a:endParaRPr>
            </a:p>
          </p:txBody>
        </p:sp>
      </p:grpSp>
      <p:sp>
        <p:nvSpPr>
          <p:cNvPr id="29" name="テキスト ボックス 28"/>
          <p:cNvSpPr txBox="1"/>
          <p:nvPr/>
        </p:nvSpPr>
        <p:spPr>
          <a:xfrm>
            <a:off x="245926" y="2385649"/>
            <a:ext cx="2880000" cy="492443"/>
          </a:xfrm>
          <a:prstGeom prst="rect">
            <a:avLst/>
          </a:prstGeom>
          <a:noFill/>
        </p:spPr>
        <p:txBody>
          <a:bodyPr wrap="square" rtlCol="0">
            <a:spAutoFit/>
          </a:bodyPr>
          <a:lstStyle/>
          <a:p>
            <a:pPr algn="just"/>
            <a:r>
              <a:rPr lang="ja-JP" altLang="en-US" sz="1300" dirty="0">
                <a:latin typeface="AR P丸ゴシック体M" panose="020B0600010101010101" pitchFamily="50" charset="-128"/>
                <a:ea typeface="AR P丸ゴシック体M" panose="020B0600010101010101" pitchFamily="50" charset="-128"/>
              </a:rPr>
              <a:t>通院</a:t>
            </a:r>
            <a:r>
              <a:rPr lang="ja-JP" altLang="en-US" sz="1300" dirty="0" smtClean="0">
                <a:latin typeface="AR P丸ゴシック体M" panose="020B0600010101010101" pitchFamily="50" charset="-128"/>
                <a:ea typeface="AR P丸ゴシック体M" panose="020B0600010101010101" pitchFamily="50" charset="-128"/>
              </a:rPr>
              <a:t>が困難なため主治医から自宅でのリハビリが必要と認められている方。</a:t>
            </a:r>
            <a:endParaRPr kumimoji="1" lang="ja-JP" altLang="en-US" sz="1300" dirty="0">
              <a:latin typeface="AR P丸ゴシック体M" panose="020B0600010101010101" pitchFamily="50" charset="-128"/>
              <a:ea typeface="AR P丸ゴシック体M" panose="020B0600010101010101" pitchFamily="50" charset="-128"/>
            </a:endParaRPr>
          </a:p>
        </p:txBody>
      </p:sp>
      <p:sp>
        <p:nvSpPr>
          <p:cNvPr id="35" name="テキスト ボックス 34"/>
          <p:cNvSpPr txBox="1"/>
          <p:nvPr/>
        </p:nvSpPr>
        <p:spPr>
          <a:xfrm>
            <a:off x="304356" y="5318032"/>
            <a:ext cx="2880000" cy="400110"/>
          </a:xfrm>
          <a:prstGeom prst="rect">
            <a:avLst/>
          </a:prstGeom>
          <a:noFill/>
        </p:spPr>
        <p:txBody>
          <a:bodyPr wrap="square" rtlCol="0">
            <a:spAutoFit/>
          </a:bodyPr>
          <a:lstStyle/>
          <a:p>
            <a:r>
              <a:rPr kumimoji="1" lang="en-US" altLang="ja-JP" sz="1000" dirty="0" smtClean="0">
                <a:latin typeface="AR P丸ゴシック体M" panose="020B0600010101010101" pitchFamily="50" charset="-128"/>
                <a:ea typeface="AR P丸ゴシック体M" panose="020B0600010101010101" pitchFamily="50" charset="-128"/>
              </a:rPr>
              <a:t>※</a:t>
            </a:r>
            <a:r>
              <a:rPr kumimoji="1" lang="ja-JP" altLang="en-US" sz="1000" dirty="0" smtClean="0">
                <a:latin typeface="AR P丸ゴシック体M" panose="020B0600010101010101" pitchFamily="50" charset="-128"/>
                <a:ea typeface="AR P丸ゴシック体M" panose="020B0600010101010101" pitchFamily="50" charset="-128"/>
              </a:rPr>
              <a:t>上記以外の地域でも行っておりますので</a:t>
            </a:r>
            <a:endParaRPr kumimoji="1" lang="en-US" altLang="ja-JP" sz="1000" dirty="0" smtClean="0">
              <a:latin typeface="AR P丸ゴシック体M" panose="020B0600010101010101" pitchFamily="50" charset="-128"/>
              <a:ea typeface="AR P丸ゴシック体M" panose="020B0600010101010101" pitchFamily="50" charset="-128"/>
            </a:endParaRPr>
          </a:p>
          <a:p>
            <a:r>
              <a:rPr lang="ja-JP" altLang="en-US" sz="1000" dirty="0">
                <a:latin typeface="AR P丸ゴシック体M" panose="020B0600010101010101" pitchFamily="50" charset="-128"/>
                <a:ea typeface="AR P丸ゴシック体M" panose="020B0600010101010101" pitchFamily="50" charset="-128"/>
              </a:rPr>
              <a:t>　</a:t>
            </a:r>
            <a:r>
              <a:rPr lang="ja-JP" altLang="en-US" sz="1000" dirty="0" smtClean="0">
                <a:latin typeface="AR P丸ゴシック体M" panose="020B0600010101010101" pitchFamily="50" charset="-128"/>
                <a:ea typeface="AR P丸ゴシック体M" panose="020B0600010101010101" pitchFamily="50" charset="-128"/>
              </a:rPr>
              <a:t>ご</a:t>
            </a:r>
            <a:r>
              <a:rPr kumimoji="1" lang="ja-JP" altLang="en-US" sz="1000" dirty="0" smtClean="0">
                <a:latin typeface="AR P丸ゴシック体M" panose="020B0600010101010101" pitchFamily="50" charset="-128"/>
                <a:ea typeface="AR P丸ゴシック体M" panose="020B0600010101010101" pitchFamily="50" charset="-128"/>
              </a:rPr>
              <a:t>相談下さい。</a:t>
            </a:r>
            <a:endParaRPr kumimoji="1" lang="en-US" altLang="ja-JP" sz="1000" dirty="0" smtClean="0">
              <a:latin typeface="AR P丸ゴシック体M" panose="020B0600010101010101" pitchFamily="50" charset="-128"/>
              <a:ea typeface="AR P丸ゴシック体M" panose="020B0600010101010101" pitchFamily="50" charset="-128"/>
            </a:endParaRPr>
          </a:p>
        </p:txBody>
      </p:sp>
      <p:sp>
        <p:nvSpPr>
          <p:cNvPr id="7" name="テキスト ボックス 6"/>
          <p:cNvSpPr txBox="1"/>
          <p:nvPr/>
        </p:nvSpPr>
        <p:spPr>
          <a:xfrm>
            <a:off x="7490828" y="700268"/>
            <a:ext cx="3477712" cy="307777"/>
          </a:xfrm>
          <a:prstGeom prst="rect">
            <a:avLst/>
          </a:prstGeom>
          <a:noFill/>
        </p:spPr>
        <p:txBody>
          <a:bodyPr wrap="square" rtlCol="0">
            <a:spAutoFit/>
          </a:bodyPr>
          <a:lstStyle/>
          <a:p>
            <a:r>
              <a:rPr lang="ja-JP" altLang="en-US" sz="1400" dirty="0" smtClean="0">
                <a:latin typeface="AR P丸ゴシック体M" panose="020B0600010101010101" pitchFamily="50" charset="-128"/>
                <a:ea typeface="AR P丸ゴシック体M" panose="020B0600010101010101" pitchFamily="50" charset="-128"/>
              </a:rPr>
              <a:t>ケアマネージャーへご相談。</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11" name="テキスト ボックス 10"/>
          <p:cNvSpPr txBox="1"/>
          <p:nvPr/>
        </p:nvSpPr>
        <p:spPr>
          <a:xfrm>
            <a:off x="7509040" y="1524369"/>
            <a:ext cx="2880000" cy="523220"/>
          </a:xfrm>
          <a:prstGeom prst="rect">
            <a:avLst/>
          </a:prstGeom>
          <a:noFill/>
        </p:spPr>
        <p:txBody>
          <a:bodyPr wrap="square" rtlCol="0">
            <a:spAutoFit/>
          </a:bodyPr>
          <a:lstStyle/>
          <a:p>
            <a:pPr algn="just"/>
            <a:r>
              <a:rPr kumimoji="1" lang="ja-JP" altLang="en-US" sz="1400" dirty="0" smtClean="0">
                <a:latin typeface="AR P丸ゴシック体M" panose="020B0600010101010101" pitchFamily="50" charset="-128"/>
                <a:ea typeface="AR P丸ゴシック体M" panose="020B0600010101010101" pitchFamily="50" charset="-128"/>
              </a:rPr>
              <a:t>ご利用者様の主治医から診療情報提供書</a:t>
            </a:r>
            <a:r>
              <a:rPr lang="ja-JP" altLang="en-US" sz="1400" dirty="0" smtClean="0">
                <a:latin typeface="AR P丸ゴシック体M" panose="020B0600010101010101" pitchFamily="50" charset="-128"/>
                <a:ea typeface="AR P丸ゴシック体M" panose="020B0600010101010101" pitchFamily="50" charset="-128"/>
              </a:rPr>
              <a:t>を発行していただきます</a:t>
            </a:r>
            <a:r>
              <a:rPr kumimoji="1" lang="ja-JP" altLang="en-US" sz="1400" dirty="0" smtClean="0">
                <a:latin typeface="AR P丸ゴシック体M" panose="020B0600010101010101" pitchFamily="50" charset="-128"/>
                <a:ea typeface="AR P丸ゴシック体M" panose="020B0600010101010101" pitchFamily="50" charset="-128"/>
              </a:rPr>
              <a:t>。</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12" name="テキスト ボックス 11"/>
          <p:cNvSpPr txBox="1"/>
          <p:nvPr/>
        </p:nvSpPr>
        <p:spPr>
          <a:xfrm>
            <a:off x="7533513" y="2819675"/>
            <a:ext cx="2880000" cy="738664"/>
          </a:xfrm>
          <a:prstGeom prst="rect">
            <a:avLst/>
          </a:prstGeom>
          <a:noFill/>
        </p:spPr>
        <p:txBody>
          <a:bodyPr wrap="square" rtlCol="0">
            <a:spAutoFit/>
          </a:bodyPr>
          <a:lstStyle/>
          <a:p>
            <a:pPr algn="just"/>
            <a:r>
              <a:rPr lang="ja-JP" altLang="en-US" sz="1400" dirty="0" smtClean="0">
                <a:latin typeface="AR P丸ゴシック体M" panose="020B0600010101010101" pitchFamily="50" charset="-128"/>
                <a:ea typeface="AR P丸ゴシック体M" panose="020B0600010101010101" pitchFamily="50" charset="-128"/>
              </a:rPr>
              <a:t>当事業所医師に受診していただき、訪問リハビリ適応の有無の確認後リハビリの指示が出ます。</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37" name="テキスト ボックス 36"/>
          <p:cNvSpPr txBox="1"/>
          <p:nvPr/>
        </p:nvSpPr>
        <p:spPr>
          <a:xfrm>
            <a:off x="7571233" y="4265211"/>
            <a:ext cx="2880000" cy="523220"/>
          </a:xfrm>
          <a:prstGeom prst="rect">
            <a:avLst/>
          </a:prstGeom>
          <a:noFill/>
        </p:spPr>
        <p:txBody>
          <a:bodyPr wrap="square" rtlCol="0">
            <a:spAutoFit/>
          </a:bodyPr>
          <a:lstStyle/>
          <a:p>
            <a:pPr algn="just"/>
            <a:r>
              <a:rPr lang="ja-JP" altLang="en-US" sz="1400" dirty="0" smtClean="0">
                <a:latin typeface="AR P丸ゴシック体M" panose="020B0600010101010101" pitchFamily="50" charset="-128"/>
                <a:ea typeface="AR P丸ゴシック体M" panose="020B0600010101010101" pitchFamily="50" charset="-128"/>
              </a:rPr>
              <a:t>サービス担当者会議により、サービス内容の確認を行います。</a:t>
            </a:r>
            <a:endParaRPr kumimoji="1" lang="ja-JP" altLang="en-US" sz="1400" dirty="0">
              <a:latin typeface="AR P丸ゴシック体M" panose="020B0600010101010101" pitchFamily="50" charset="-128"/>
              <a:ea typeface="AR P丸ゴシック体M" panose="020B0600010101010101" pitchFamily="50" charset="-128"/>
            </a:endParaRPr>
          </a:p>
        </p:txBody>
      </p:sp>
      <p:sp>
        <p:nvSpPr>
          <p:cNvPr id="38" name="テキスト ボックス 37"/>
          <p:cNvSpPr txBox="1"/>
          <p:nvPr/>
        </p:nvSpPr>
        <p:spPr>
          <a:xfrm>
            <a:off x="7596111" y="5425218"/>
            <a:ext cx="2880000" cy="523220"/>
          </a:xfrm>
          <a:prstGeom prst="rect">
            <a:avLst/>
          </a:prstGeom>
          <a:noFill/>
        </p:spPr>
        <p:txBody>
          <a:bodyPr wrap="square" rtlCol="0">
            <a:spAutoFit/>
          </a:bodyPr>
          <a:lstStyle/>
          <a:p>
            <a:pPr algn="just"/>
            <a:r>
              <a:rPr lang="ja-JP" altLang="en-US" sz="1400" dirty="0" smtClean="0">
                <a:latin typeface="AR P丸ゴシック体M" panose="020B0600010101010101" pitchFamily="50" charset="-128"/>
                <a:ea typeface="AR P丸ゴシック体M" panose="020B0600010101010101" pitchFamily="50" charset="-128"/>
              </a:rPr>
              <a:t>当クリニックと契約をしていただき、サービスのご利用開始となります。</a:t>
            </a:r>
            <a:endParaRPr lang="en-US" altLang="ja-JP" sz="1400" dirty="0" smtClean="0">
              <a:latin typeface="AR P丸ゴシック体M" panose="020B0600010101010101" pitchFamily="50" charset="-128"/>
              <a:ea typeface="AR P丸ゴシック体M" panose="020B0600010101010101" pitchFamily="50" charset="-128"/>
            </a:endParaRPr>
          </a:p>
        </p:txBody>
      </p:sp>
      <p:sp>
        <p:nvSpPr>
          <p:cNvPr id="41" name="下矢印 40"/>
          <p:cNvSpPr/>
          <p:nvPr/>
        </p:nvSpPr>
        <p:spPr>
          <a:xfrm>
            <a:off x="8781810" y="1034605"/>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8793841" y="2203828"/>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下矢印 42"/>
          <p:cNvSpPr/>
          <p:nvPr/>
        </p:nvSpPr>
        <p:spPr>
          <a:xfrm>
            <a:off x="8793841" y="3709799"/>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8793840" y="4892839"/>
            <a:ext cx="312517" cy="475423"/>
          </a:xfrm>
          <a:prstGeom prst="down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295710" y="3871343"/>
            <a:ext cx="3016723" cy="292388"/>
          </a:xfrm>
          <a:prstGeom prst="rect">
            <a:avLst/>
          </a:prstGeom>
          <a:noFill/>
        </p:spPr>
        <p:txBody>
          <a:bodyPr wrap="square" rtlCol="0">
            <a:spAutoFit/>
          </a:bodyPr>
          <a:lstStyle/>
          <a:p>
            <a:r>
              <a:rPr lang="en-US" altLang="ja-JP" sz="1300" dirty="0" smtClean="0">
                <a:latin typeface="AR P丸ゴシック体M" panose="020B0600010101010101" pitchFamily="50" charset="-128"/>
                <a:ea typeface="AR P丸ゴシック体M" panose="020B0600010101010101" pitchFamily="50" charset="-128"/>
              </a:rPr>
              <a:t>40</a:t>
            </a:r>
            <a:r>
              <a:rPr lang="ja-JP" altLang="en-US" sz="1300" dirty="0" smtClean="0">
                <a:latin typeface="AR P丸ゴシック体M" panose="020B0600010101010101" pitchFamily="50" charset="-128"/>
                <a:ea typeface="AR P丸ゴシック体M" panose="020B0600010101010101" pitchFamily="50" charset="-128"/>
              </a:rPr>
              <a:t>分を原則としています。</a:t>
            </a:r>
            <a:endParaRPr kumimoji="1" lang="ja-JP" altLang="en-US" sz="1300" dirty="0">
              <a:latin typeface="AR P丸ゴシック体M" panose="020B0600010101010101" pitchFamily="50" charset="-128"/>
              <a:ea typeface="AR P丸ゴシック体M" panose="020B0600010101010101" pitchFamily="50" charset="-128"/>
            </a:endParaRPr>
          </a:p>
        </p:txBody>
      </p:sp>
      <p:cxnSp>
        <p:nvCxnSpPr>
          <p:cNvPr id="60" name="直線コネクタ 59"/>
          <p:cNvCxnSpPr/>
          <p:nvPr/>
        </p:nvCxnSpPr>
        <p:spPr>
          <a:xfrm>
            <a:off x="355952" y="4151824"/>
            <a:ext cx="43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269589" y="4961597"/>
            <a:ext cx="2993271" cy="292388"/>
          </a:xfrm>
          <a:prstGeom prst="rect">
            <a:avLst/>
          </a:prstGeom>
          <a:noFill/>
        </p:spPr>
        <p:txBody>
          <a:bodyPr wrap="square" rtlCol="0">
            <a:spAutoFit/>
          </a:bodyPr>
          <a:lstStyle/>
          <a:p>
            <a:r>
              <a:rPr lang="ja-JP" altLang="en-US" sz="1300" dirty="0" smtClean="0">
                <a:latin typeface="AR P丸ゴシック体M" panose="020B0600010101010101" pitchFamily="50" charset="-128"/>
                <a:ea typeface="AR P丸ゴシック体M" panose="020B0600010101010101" pitchFamily="50" charset="-128"/>
              </a:rPr>
              <a:t>事業所より</a:t>
            </a:r>
            <a:r>
              <a:rPr lang="en-US" altLang="ja-JP" sz="1300" dirty="0" smtClean="0">
                <a:latin typeface="AR P丸ゴシック体M" panose="020B0600010101010101" pitchFamily="50" charset="-128"/>
                <a:ea typeface="AR P丸ゴシック体M" panose="020B0600010101010101" pitchFamily="50" charset="-128"/>
              </a:rPr>
              <a:t>3</a:t>
            </a:r>
            <a:r>
              <a:rPr lang="ja-JP" altLang="en-US" sz="1300" dirty="0" smtClean="0">
                <a:latin typeface="AR P丸ゴシック体M" panose="020B0600010101010101" pitchFamily="50" charset="-128"/>
                <a:ea typeface="AR P丸ゴシック体M" panose="020B0600010101010101" pitchFamily="50" charset="-128"/>
              </a:rPr>
              <a:t>ｋｍ以内（通常の実施地域）</a:t>
            </a:r>
            <a:endParaRPr kumimoji="1" lang="ja-JP" altLang="en-US" sz="1300" dirty="0">
              <a:latin typeface="AR P丸ゴシック体M" panose="020B0600010101010101" pitchFamily="50" charset="-128"/>
              <a:ea typeface="AR P丸ゴシック体M" panose="020B0600010101010101" pitchFamily="50" charset="-128"/>
            </a:endParaRPr>
          </a:p>
        </p:txBody>
      </p:sp>
      <p:grpSp>
        <p:nvGrpSpPr>
          <p:cNvPr id="31" name="グループ化 30"/>
          <p:cNvGrpSpPr/>
          <p:nvPr/>
        </p:nvGrpSpPr>
        <p:grpSpPr>
          <a:xfrm>
            <a:off x="7610955" y="6232118"/>
            <a:ext cx="2880000" cy="1015663"/>
            <a:chOff x="7213910" y="6135867"/>
            <a:chExt cx="2880000" cy="1015663"/>
          </a:xfrm>
        </p:grpSpPr>
        <p:sp>
          <p:nvSpPr>
            <p:cNvPr id="5" name="テキスト ボックス 4"/>
            <p:cNvSpPr txBox="1"/>
            <p:nvPr/>
          </p:nvSpPr>
          <p:spPr>
            <a:xfrm>
              <a:off x="7213910" y="6135867"/>
              <a:ext cx="2880000" cy="1015663"/>
            </a:xfrm>
            <a:prstGeom prst="rect">
              <a:avLst/>
            </a:prstGeom>
            <a:noFill/>
          </p:spPr>
          <p:txBody>
            <a:bodyPr wrap="square" rtlCol="0">
              <a:spAutoFit/>
            </a:bodyPr>
            <a:lstStyle/>
            <a:p>
              <a:r>
                <a:rPr kumimoji="1" lang="en-US" altLang="ja-JP" sz="1200" dirty="0" smtClean="0">
                  <a:latin typeface="AR P丸ゴシック体M" panose="020B0600010101010101" pitchFamily="50" charset="-128"/>
                  <a:ea typeface="AR P丸ゴシック体M" panose="020B0600010101010101" pitchFamily="50" charset="-128"/>
                </a:rPr>
                <a:t>※</a:t>
              </a:r>
              <a:r>
                <a:rPr kumimoji="1" lang="ja-JP" altLang="en-US" sz="1200" dirty="0" smtClean="0">
                  <a:latin typeface="AR P丸ゴシック体M" panose="020B0600010101010101" pitchFamily="50" charset="-128"/>
                  <a:ea typeface="AR P丸ゴシック体M" panose="020B0600010101010101" pitchFamily="50" charset="-128"/>
                </a:rPr>
                <a:t>必ず</a:t>
              </a:r>
              <a:r>
                <a:rPr lang="ja-JP" altLang="en-US" sz="1200" dirty="0" smtClean="0">
                  <a:latin typeface="AR P丸ゴシック体M" panose="020B0600010101010101" pitchFamily="50" charset="-128"/>
                  <a:ea typeface="AR P丸ゴシック体M" panose="020B0600010101010101" pitchFamily="50" charset="-128"/>
                </a:rPr>
                <a:t>３ヵ月に一度、主治医への受診が</a:t>
              </a:r>
              <a:endParaRPr lang="en-US" altLang="ja-JP" sz="1200" dirty="0" smtClean="0">
                <a:latin typeface="AR P丸ゴシック体M" panose="020B0600010101010101" pitchFamily="50" charset="-128"/>
                <a:ea typeface="AR P丸ゴシック体M" panose="020B0600010101010101" pitchFamily="50" charset="-128"/>
              </a:endParaRPr>
            </a:p>
            <a:p>
              <a:r>
                <a:rPr lang="ja-JP" altLang="en-US" sz="1200" dirty="0">
                  <a:latin typeface="AR P丸ゴシック体M" panose="020B0600010101010101" pitchFamily="50" charset="-128"/>
                  <a:ea typeface="AR P丸ゴシック体M" panose="020B0600010101010101" pitchFamily="50" charset="-128"/>
                </a:rPr>
                <a:t>　</a:t>
              </a:r>
              <a:r>
                <a:rPr lang="ja-JP" altLang="en-US" sz="1200" dirty="0" smtClean="0">
                  <a:latin typeface="AR P丸ゴシック体M" panose="020B0600010101010101" pitchFamily="50" charset="-128"/>
                  <a:ea typeface="AR P丸ゴシック体M" panose="020B0600010101010101" pitchFamily="50" charset="-128"/>
                </a:rPr>
                <a:t>必要です。</a:t>
              </a:r>
              <a:endParaRPr lang="en-US" altLang="ja-JP" sz="1200" dirty="0">
                <a:latin typeface="AR P丸ゴシック体M" panose="020B0600010101010101" pitchFamily="50" charset="-128"/>
                <a:ea typeface="AR P丸ゴシック体M" panose="020B0600010101010101" pitchFamily="50" charset="-128"/>
              </a:endParaRPr>
            </a:p>
            <a:p>
              <a:endParaRPr lang="en-US" altLang="ja-JP" sz="1200" dirty="0" smtClean="0">
                <a:latin typeface="AR P丸ゴシック体M" panose="020B0600010101010101" pitchFamily="50" charset="-128"/>
                <a:ea typeface="AR P丸ゴシック体M" panose="020B0600010101010101" pitchFamily="50" charset="-128"/>
              </a:endParaRPr>
            </a:p>
            <a:p>
              <a:r>
                <a:rPr kumimoji="1" lang="en-US" altLang="ja-JP" sz="1200" dirty="0" smtClean="0">
                  <a:latin typeface="AR P丸ゴシック体M" panose="020B0600010101010101" pitchFamily="50" charset="-128"/>
                  <a:ea typeface="AR P丸ゴシック体M" panose="020B0600010101010101" pitchFamily="50" charset="-128"/>
                </a:rPr>
                <a:t>※</a:t>
              </a:r>
              <a:r>
                <a:rPr lang="ja-JP" altLang="en-US" sz="1200" dirty="0">
                  <a:latin typeface="AR P丸ゴシック体M" panose="020B0600010101010101" pitchFamily="50" charset="-128"/>
                  <a:ea typeface="AR P丸ゴシック体M" panose="020B0600010101010101" pitchFamily="50" charset="-128"/>
                </a:rPr>
                <a:t>必ず３ヵ月に一度</a:t>
              </a:r>
              <a:r>
                <a:rPr lang="ja-JP" altLang="en-US" sz="1200" dirty="0" smtClean="0">
                  <a:latin typeface="AR P丸ゴシック体M" panose="020B0600010101010101" pitchFamily="50" charset="-128"/>
                  <a:ea typeface="AR P丸ゴシック体M" panose="020B0600010101010101" pitchFamily="50" charset="-128"/>
                </a:rPr>
                <a:t>、当事業所医師への</a:t>
              </a:r>
              <a:endParaRPr lang="en-US" altLang="ja-JP" sz="1200" dirty="0" smtClean="0">
                <a:latin typeface="AR P丸ゴシック体M" panose="020B0600010101010101" pitchFamily="50" charset="-128"/>
                <a:ea typeface="AR P丸ゴシック体M" panose="020B0600010101010101" pitchFamily="50" charset="-128"/>
              </a:endParaRPr>
            </a:p>
            <a:p>
              <a:r>
                <a:rPr lang="ja-JP" altLang="en-US" sz="1200" dirty="0">
                  <a:latin typeface="AR P丸ゴシック体M" panose="020B0600010101010101" pitchFamily="50" charset="-128"/>
                  <a:ea typeface="AR P丸ゴシック体M" panose="020B0600010101010101" pitchFamily="50" charset="-128"/>
                </a:rPr>
                <a:t>　</a:t>
              </a:r>
              <a:r>
                <a:rPr lang="ja-JP" altLang="en-US" sz="1200" dirty="0" smtClean="0">
                  <a:latin typeface="AR P丸ゴシック体M" panose="020B0600010101010101" pitchFamily="50" charset="-128"/>
                  <a:ea typeface="AR P丸ゴシック体M" panose="020B0600010101010101" pitchFamily="50" charset="-128"/>
                </a:rPr>
                <a:t>受診が</a:t>
              </a:r>
              <a:r>
                <a:rPr lang="ja-JP" altLang="en-US" sz="1200" dirty="0">
                  <a:latin typeface="AR P丸ゴシック体M" panose="020B0600010101010101" pitchFamily="50" charset="-128"/>
                  <a:ea typeface="AR P丸ゴシック体M" panose="020B0600010101010101" pitchFamily="50" charset="-128"/>
                </a:rPr>
                <a:t>必要です。</a:t>
              </a:r>
              <a:endParaRPr lang="en-US" altLang="ja-JP" sz="1200" dirty="0">
                <a:latin typeface="AR P丸ゴシック体M" panose="020B0600010101010101" pitchFamily="50" charset="-128"/>
                <a:ea typeface="AR P丸ゴシック体M" panose="020B0600010101010101" pitchFamily="50" charset="-128"/>
              </a:endParaRPr>
            </a:p>
          </p:txBody>
        </p:sp>
        <p:cxnSp>
          <p:nvCxnSpPr>
            <p:cNvPr id="46" name="直線コネクタ 45"/>
            <p:cNvCxnSpPr/>
            <p:nvPr/>
          </p:nvCxnSpPr>
          <p:spPr>
            <a:xfrm flipV="1">
              <a:off x="7463931" y="6379228"/>
              <a:ext cx="241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7463929" y="6564611"/>
              <a:ext cx="684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V="1">
              <a:off x="7475705" y="6923413"/>
              <a:ext cx="241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485482" y="7125347"/>
              <a:ext cx="1080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 name="グループ化 1"/>
          <p:cNvGrpSpPr/>
          <p:nvPr/>
        </p:nvGrpSpPr>
        <p:grpSpPr>
          <a:xfrm>
            <a:off x="3971189" y="852946"/>
            <a:ext cx="3347070" cy="1235294"/>
            <a:chOff x="3725062" y="484433"/>
            <a:chExt cx="3347070" cy="1235294"/>
          </a:xfrm>
        </p:grpSpPr>
        <p:sp>
          <p:nvSpPr>
            <p:cNvPr id="34" name="テキスト ボックス 33"/>
            <p:cNvSpPr txBox="1"/>
            <p:nvPr/>
          </p:nvSpPr>
          <p:spPr>
            <a:xfrm>
              <a:off x="3725062" y="526656"/>
              <a:ext cx="3347070"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身体機能のリハビリテーション</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54" name="テキスト ボックス 53"/>
            <p:cNvSpPr txBox="1"/>
            <p:nvPr/>
          </p:nvSpPr>
          <p:spPr>
            <a:xfrm>
              <a:off x="3725062" y="880666"/>
              <a:ext cx="3347070" cy="692497"/>
            </a:xfrm>
            <a:prstGeom prst="rect">
              <a:avLst/>
            </a:prstGeom>
            <a:noFill/>
          </p:spPr>
          <p:txBody>
            <a:bodyPr wrap="square" rtlCol="0">
              <a:spAutoFit/>
            </a:bodyPr>
            <a:lstStyle/>
            <a:p>
              <a:pPr marL="285750" indent="-285750">
                <a:buFont typeface="Calibri" panose="020F050202020403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関節が固くなるのを防ぐ運動</a:t>
              </a:r>
              <a:endParaRPr kumimoji="1"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Calibri" panose="020F0502020204030204" pitchFamily="34" charset="0"/>
                <a:buChar char="•"/>
              </a:pPr>
              <a:r>
                <a:rPr lang="ja-JP" altLang="en-US" sz="1300" dirty="0">
                  <a:latin typeface="AR P丸ゴシック体M" panose="020B0600010101010101" pitchFamily="50" charset="-128"/>
                  <a:ea typeface="AR P丸ゴシック体M" panose="020B0600010101010101" pitchFamily="50" charset="-128"/>
                </a:rPr>
                <a:t>筋肉</a:t>
              </a:r>
              <a:r>
                <a:rPr lang="ja-JP" altLang="en-US" sz="1300" dirty="0" smtClean="0">
                  <a:latin typeface="AR P丸ゴシック体M" panose="020B0600010101010101" pitchFamily="50" charset="-128"/>
                  <a:ea typeface="AR P丸ゴシック体M" panose="020B0600010101010101" pitchFamily="50" charset="-128"/>
                </a:rPr>
                <a:t>をつける運動</a:t>
              </a:r>
              <a:endParaRPr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Calibri" panose="020F050202020403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体力向上のための運動</a:t>
              </a:r>
              <a:endParaRPr kumimoji="1" lang="en-US" altLang="ja-JP" sz="1300" dirty="0" smtClean="0">
                <a:latin typeface="AR P丸ゴシック体M" panose="020B0600010101010101" pitchFamily="50" charset="-128"/>
                <a:ea typeface="AR P丸ゴシック体M" panose="020B0600010101010101" pitchFamily="50" charset="-128"/>
              </a:endParaRPr>
            </a:p>
          </p:txBody>
        </p:sp>
        <p:sp>
          <p:nvSpPr>
            <p:cNvPr id="58" name="角丸四角形 57"/>
            <p:cNvSpPr/>
            <p:nvPr/>
          </p:nvSpPr>
          <p:spPr>
            <a:xfrm>
              <a:off x="3754963" y="484433"/>
              <a:ext cx="2880000" cy="123529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noFill/>
              </a:endParaRPr>
            </a:p>
          </p:txBody>
        </p:sp>
      </p:grpSp>
      <p:grpSp>
        <p:nvGrpSpPr>
          <p:cNvPr id="3" name="グループ化 2"/>
          <p:cNvGrpSpPr/>
          <p:nvPr/>
        </p:nvGrpSpPr>
        <p:grpSpPr>
          <a:xfrm>
            <a:off x="3973794" y="2229379"/>
            <a:ext cx="3361182" cy="1235294"/>
            <a:chOff x="3725062" y="1794282"/>
            <a:chExt cx="3361182" cy="1235294"/>
          </a:xfrm>
        </p:grpSpPr>
        <p:sp>
          <p:nvSpPr>
            <p:cNvPr id="47" name="テキスト ボックス 46"/>
            <p:cNvSpPr txBox="1"/>
            <p:nvPr/>
          </p:nvSpPr>
          <p:spPr>
            <a:xfrm>
              <a:off x="3725062" y="1839455"/>
              <a:ext cx="3347069"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日常生活動作のリハビリテーション</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55" name="テキスト ボックス 54"/>
            <p:cNvSpPr txBox="1"/>
            <p:nvPr/>
          </p:nvSpPr>
          <p:spPr>
            <a:xfrm>
              <a:off x="3739174" y="2151786"/>
              <a:ext cx="3347070" cy="6924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立ち上がり、歩行などの練習</a:t>
              </a:r>
              <a:endParaRPr kumimoji="1"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300" dirty="0" smtClean="0">
                  <a:latin typeface="AR P丸ゴシック体M" panose="020B0600010101010101" pitchFamily="50" charset="-128"/>
                  <a:ea typeface="AR P丸ゴシック体M" panose="020B0600010101010101" pitchFamily="50" charset="-128"/>
                </a:rPr>
                <a:t>食事、着替え、トイレなどの練習</a:t>
              </a:r>
              <a:endParaRPr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家事動作の練習</a:t>
              </a:r>
              <a:endParaRPr kumimoji="1" lang="en-US" altLang="ja-JP" sz="1300" dirty="0" smtClean="0">
                <a:latin typeface="AR P丸ゴシック体M" panose="020B0600010101010101" pitchFamily="50" charset="-128"/>
                <a:ea typeface="AR P丸ゴシック体M" panose="020B0600010101010101" pitchFamily="50" charset="-128"/>
              </a:endParaRPr>
            </a:p>
          </p:txBody>
        </p:sp>
        <p:sp>
          <p:nvSpPr>
            <p:cNvPr id="62" name="角丸四角形 61"/>
            <p:cNvSpPr/>
            <p:nvPr/>
          </p:nvSpPr>
          <p:spPr>
            <a:xfrm>
              <a:off x="3753462" y="1794282"/>
              <a:ext cx="2880000" cy="123529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noFill/>
              </a:endParaRPr>
            </a:p>
          </p:txBody>
        </p:sp>
      </p:grpSp>
      <p:grpSp>
        <p:nvGrpSpPr>
          <p:cNvPr id="6" name="グループ化 5"/>
          <p:cNvGrpSpPr/>
          <p:nvPr/>
        </p:nvGrpSpPr>
        <p:grpSpPr>
          <a:xfrm>
            <a:off x="4001554" y="3639775"/>
            <a:ext cx="3618693" cy="1878312"/>
            <a:chOff x="3750196" y="3135583"/>
            <a:chExt cx="3618693" cy="1878312"/>
          </a:xfrm>
        </p:grpSpPr>
        <p:sp>
          <p:nvSpPr>
            <p:cNvPr id="59" name="テキスト ボックス 58"/>
            <p:cNvSpPr txBox="1"/>
            <p:nvPr/>
          </p:nvSpPr>
          <p:spPr>
            <a:xfrm>
              <a:off x="3862042" y="3199424"/>
              <a:ext cx="3347069" cy="307777"/>
            </a:xfrm>
            <a:prstGeom prst="rect">
              <a:avLst/>
            </a:prstGeom>
            <a:noFill/>
          </p:spPr>
          <p:txBody>
            <a:bodyPr wrap="square" rtlCol="0">
              <a:spAutoFit/>
            </a:bodyPr>
            <a:lstStyle/>
            <a:p>
              <a:r>
                <a:rPr lang="ja-JP" altLang="en-US" sz="1400" b="1" dirty="0" smtClean="0">
                  <a:latin typeface="AR P丸ゴシック体M" panose="020B0600010101010101" pitchFamily="50" charset="-128"/>
                  <a:ea typeface="AR P丸ゴシック体M" panose="020B0600010101010101" pitchFamily="50" charset="-128"/>
                </a:rPr>
                <a:t>指導・アドバイス</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56" name="テキスト ボックス 55"/>
            <p:cNvSpPr txBox="1"/>
            <p:nvPr/>
          </p:nvSpPr>
          <p:spPr>
            <a:xfrm>
              <a:off x="3769251" y="3526032"/>
              <a:ext cx="3599638" cy="1292662"/>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福祉用具の利用、選定など</a:t>
              </a:r>
              <a:endParaRPr kumimoji="1"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300" dirty="0" smtClean="0">
                  <a:latin typeface="AR P丸ゴシック体M" panose="020B0600010101010101" pitchFamily="50" charset="-128"/>
                  <a:ea typeface="AR P丸ゴシック体M" panose="020B0600010101010101" pitchFamily="50" charset="-128"/>
                </a:rPr>
                <a:t>住宅改修、住環境の整備など</a:t>
              </a:r>
              <a:endParaRPr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kumimoji="1" lang="ja-JP" altLang="en-US" sz="1300" dirty="0">
                  <a:latin typeface="AR P丸ゴシック体M" panose="020B0600010101010101" pitchFamily="50" charset="-128"/>
                  <a:ea typeface="AR P丸ゴシック体M" panose="020B0600010101010101" pitchFamily="50" charset="-128"/>
                </a:rPr>
                <a:t>自宅</a:t>
              </a:r>
              <a:r>
                <a:rPr kumimoji="1" lang="ja-JP" altLang="en-US" sz="1300" dirty="0" smtClean="0">
                  <a:latin typeface="AR P丸ゴシック体M" panose="020B0600010101010101" pitchFamily="50" charset="-128"/>
                  <a:ea typeface="AR P丸ゴシック体M" panose="020B0600010101010101" pitchFamily="50" charset="-128"/>
                </a:rPr>
                <a:t>での運動指導</a:t>
              </a:r>
              <a:endParaRPr kumimoji="1"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300" dirty="0" smtClean="0">
                  <a:latin typeface="AR P丸ゴシック体M" panose="020B0600010101010101" pitchFamily="50" charset="-128"/>
                  <a:ea typeface="AR P丸ゴシック体M" panose="020B0600010101010101" pitchFamily="50" charset="-128"/>
                </a:rPr>
                <a:t>介助者様への介助方法の指導</a:t>
              </a:r>
              <a:endParaRPr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kumimoji="1" lang="ja-JP" altLang="en-US" sz="1300" dirty="0" smtClean="0">
                  <a:latin typeface="AR P丸ゴシック体M" panose="020B0600010101010101" pitchFamily="50" charset="-128"/>
                  <a:ea typeface="AR P丸ゴシック体M" panose="020B0600010101010101" pitchFamily="50" charset="-128"/>
                </a:rPr>
                <a:t>福祉</a:t>
              </a:r>
              <a:r>
                <a:rPr kumimoji="1" lang="ja-JP" altLang="en-US" sz="1300" dirty="0">
                  <a:latin typeface="AR P丸ゴシック体M" panose="020B0600010101010101" pitchFamily="50" charset="-128"/>
                  <a:ea typeface="AR P丸ゴシック体M" panose="020B0600010101010101" pitchFamily="50" charset="-128"/>
                </a:rPr>
                <a:t>用具</a:t>
              </a:r>
              <a:r>
                <a:rPr kumimoji="1" lang="ja-JP" altLang="en-US" sz="1300" dirty="0" smtClean="0">
                  <a:latin typeface="AR P丸ゴシック体M" panose="020B0600010101010101" pitchFamily="50" charset="-128"/>
                  <a:ea typeface="AR P丸ゴシック体M" panose="020B0600010101010101" pitchFamily="50" charset="-128"/>
                </a:rPr>
                <a:t>の使い方などの指導</a:t>
              </a:r>
              <a:endParaRPr kumimoji="1" lang="en-US" altLang="ja-JP" sz="1300" dirty="0" smtClean="0">
                <a:latin typeface="AR P丸ゴシック体M" panose="020B0600010101010101" pitchFamily="50" charset="-128"/>
                <a:ea typeface="AR P丸ゴシック体M" panose="020B0600010101010101" pitchFamily="50" charset="-128"/>
              </a:endParaRPr>
            </a:p>
            <a:p>
              <a:pPr marL="285750" indent="-285750">
                <a:buFont typeface="Arial" panose="020B0604020202020204" pitchFamily="34" charset="0"/>
                <a:buChar char="•"/>
              </a:pPr>
              <a:r>
                <a:rPr lang="ja-JP" altLang="en-US" sz="1300" dirty="0" smtClean="0">
                  <a:latin typeface="AR P丸ゴシック体M" panose="020B0600010101010101" pitchFamily="50" charset="-128"/>
                  <a:ea typeface="AR P丸ゴシック体M" panose="020B0600010101010101" pitchFamily="50" charset="-128"/>
                </a:rPr>
                <a:t>床ずれ予防の姿勢の指導</a:t>
              </a:r>
              <a:endParaRPr lang="en-US" altLang="ja-JP" sz="1300" dirty="0" smtClean="0">
                <a:latin typeface="AR P丸ゴシック体M" panose="020B0600010101010101" pitchFamily="50" charset="-128"/>
                <a:ea typeface="AR P丸ゴシック体M" panose="020B0600010101010101" pitchFamily="50" charset="-128"/>
              </a:endParaRPr>
            </a:p>
          </p:txBody>
        </p:sp>
        <p:sp>
          <p:nvSpPr>
            <p:cNvPr id="63" name="角丸四角形 62"/>
            <p:cNvSpPr/>
            <p:nvPr/>
          </p:nvSpPr>
          <p:spPr>
            <a:xfrm>
              <a:off x="3750196" y="3135583"/>
              <a:ext cx="2880000" cy="187831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tx1"/>
                  </a:solidFill>
                </a:ln>
                <a:noFill/>
              </a:endParaRPr>
            </a:p>
          </p:txBody>
        </p:sp>
      </p:grpSp>
      <p:grpSp>
        <p:nvGrpSpPr>
          <p:cNvPr id="30" name="グループ化 29"/>
          <p:cNvGrpSpPr/>
          <p:nvPr/>
        </p:nvGrpSpPr>
        <p:grpSpPr>
          <a:xfrm>
            <a:off x="3788326" y="5796793"/>
            <a:ext cx="3605931" cy="1263115"/>
            <a:chOff x="3788326" y="5168994"/>
            <a:chExt cx="3605931" cy="1263115"/>
          </a:xfrm>
        </p:grpSpPr>
        <p:sp>
          <p:nvSpPr>
            <p:cNvPr id="61" name="テキスト ボックス 60"/>
            <p:cNvSpPr txBox="1"/>
            <p:nvPr/>
          </p:nvSpPr>
          <p:spPr>
            <a:xfrm>
              <a:off x="3788326" y="5168994"/>
              <a:ext cx="3605931" cy="307777"/>
            </a:xfrm>
            <a:prstGeom prst="rect">
              <a:avLst/>
            </a:prstGeom>
            <a:noFill/>
          </p:spPr>
          <p:txBody>
            <a:bodyPr wrap="square" rtlCol="0">
              <a:spAutoFit/>
            </a:bodyPr>
            <a:lstStyle/>
            <a:p>
              <a:r>
                <a:rPr kumimoji="1" lang="ja-JP" altLang="en-US" sz="1400" b="1" dirty="0" smtClean="0">
                  <a:latin typeface="AR P丸ゴシック体M" panose="020B0600010101010101" pitchFamily="50" charset="-128"/>
                  <a:ea typeface="AR P丸ゴシック体M" panose="020B0600010101010101" pitchFamily="50" charset="-128"/>
                </a:rPr>
                <a:t>ご利用者様の「やりたい」を尊重します</a:t>
              </a:r>
              <a:endParaRPr kumimoji="1" lang="ja-JP" altLang="en-US" sz="1400" b="1" dirty="0">
                <a:latin typeface="AR P丸ゴシック体M" panose="020B0600010101010101" pitchFamily="50" charset="-128"/>
                <a:ea typeface="AR P丸ゴシック体M" panose="020B0600010101010101" pitchFamily="50" charset="-128"/>
              </a:endParaRPr>
            </a:p>
          </p:txBody>
        </p:sp>
        <p:sp>
          <p:nvSpPr>
            <p:cNvPr id="66" name="テキスト ボックス 65"/>
            <p:cNvSpPr txBox="1"/>
            <p:nvPr/>
          </p:nvSpPr>
          <p:spPr>
            <a:xfrm>
              <a:off x="3981956" y="5539557"/>
              <a:ext cx="2880000" cy="892552"/>
            </a:xfrm>
            <a:prstGeom prst="rect">
              <a:avLst/>
            </a:prstGeom>
            <a:noFill/>
          </p:spPr>
          <p:txBody>
            <a:bodyPr wrap="square" rtlCol="0">
              <a:spAutoFit/>
            </a:bodyPr>
            <a:lstStyle/>
            <a:p>
              <a:pPr algn="dist"/>
              <a:r>
                <a:rPr kumimoji="1" lang="ja-JP" altLang="en-US" sz="1300" dirty="0" smtClean="0">
                  <a:latin typeface="AR P丸ゴシック体M" panose="020B0600010101010101" pitchFamily="50" charset="-128"/>
                  <a:ea typeface="AR P丸ゴシック体M" panose="020B0600010101010101" pitchFamily="50" charset="-128"/>
                </a:rPr>
                <a:t>お一人、お一人の「やりたい」「やってみたい」を尊重し、その人らしい活き活きとした生活、笑顔のある生活を送っていただけるように支援します。</a:t>
              </a:r>
              <a:endParaRPr kumimoji="1" lang="ja-JP" altLang="en-US" sz="1300" dirty="0">
                <a:latin typeface="AR P丸ゴシック体M" panose="020B0600010101010101" pitchFamily="50" charset="-128"/>
                <a:ea typeface="AR P丸ゴシック体M" panose="020B0600010101010101" pitchFamily="50" charset="-128"/>
              </a:endParaRPr>
            </a:p>
          </p:txBody>
        </p:sp>
      </p:grpSp>
      <p:pic>
        <p:nvPicPr>
          <p:cNvPr id="67" name="図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0630" y="5789802"/>
            <a:ext cx="1434350" cy="1344305"/>
          </a:xfrm>
          <a:prstGeom prst="rect">
            <a:avLst/>
          </a:prstGeom>
        </p:spPr>
      </p:pic>
    </p:spTree>
    <p:extLst>
      <p:ext uri="{BB962C8B-B14F-4D97-AF65-F5344CB8AC3E}">
        <p14:creationId xmlns:p14="http://schemas.microsoft.com/office/powerpoint/2010/main" val="3865863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just">
          <a:defRPr sz="1400" dirty="0" smtClean="0">
            <a:latin typeface="AR P丸ゴシック体M" panose="020B0600010101010101" pitchFamily="50" charset="-128"/>
            <a:ea typeface="AR P丸ゴシック体M" panose="020B0600010101010101"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1345</TotalTime>
  <Words>543</Words>
  <Application>Microsoft Office PowerPoint</Application>
  <PresentationFormat>ユーザー設定</PresentationFormat>
  <Paragraphs>94</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P丸ゴシック体M</vt:lpstr>
      <vt:lpstr>HG丸ｺﾞｼｯｸM-PRO</vt:lpstr>
      <vt:lpstr>ＭＳ Ｐゴシック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大井リハビリ</dc:creator>
  <cp:lastModifiedBy>大井 リハビリ</cp:lastModifiedBy>
  <cp:revision>121</cp:revision>
  <cp:lastPrinted>2021-06-10T00:44:06Z</cp:lastPrinted>
  <dcterms:created xsi:type="dcterms:W3CDTF">2016-09-07T07:44:28Z</dcterms:created>
  <dcterms:modified xsi:type="dcterms:W3CDTF">2021-06-10T00:52:23Z</dcterms:modified>
</cp:coreProperties>
</file>